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 id="2147483756" r:id="rId5"/>
    <p:sldMasterId id="2147483769" r:id="rId6"/>
  </p:sldMasterIdLst>
  <p:notesMasterIdLst>
    <p:notesMasterId r:id="rId19"/>
  </p:notesMasterIdLst>
  <p:handoutMasterIdLst>
    <p:handoutMasterId r:id="rId20"/>
  </p:handoutMasterIdLst>
  <p:sldIdLst>
    <p:sldId id="269" r:id="rId7"/>
    <p:sldId id="270" r:id="rId8"/>
    <p:sldId id="265" r:id="rId9"/>
    <p:sldId id="271" r:id="rId10"/>
    <p:sldId id="266" r:id="rId11"/>
    <p:sldId id="263" r:id="rId12"/>
    <p:sldId id="260" r:id="rId13"/>
    <p:sldId id="261" r:id="rId14"/>
    <p:sldId id="262" r:id="rId15"/>
    <p:sldId id="264" r:id="rId16"/>
    <p:sldId id="268" r:id="rId17"/>
    <p:sldId id="267" r:id="rId1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90" y="-5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KSteplet\Local%20Settings\Temporary%20Internet%20Files\Content.Outlook\8XTFZWYD\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Sheet1!$A$4</c:f>
              <c:strCache>
                <c:ptCount val="1"/>
                <c:pt idx="0">
                  <c:v>Any Maltreatment</c:v>
                </c:pt>
              </c:strCache>
            </c:strRef>
          </c:tx>
          <c:spPr>
            <a:solidFill>
              <a:schemeClr val="accent1">
                <a:lumMod val="50000"/>
              </a:schemeClr>
            </a:solidFill>
            <a:effectLst>
              <a:outerShdw blurRad="50800" dist="38100" dir="2700000" algn="tl" rotWithShape="0">
                <a:prstClr val="black">
                  <a:alpha val="40000"/>
                </a:prstClr>
              </a:outerShdw>
            </a:effectLst>
          </c:spPr>
          <c:invertIfNegative val="0"/>
          <c:dLbls>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strRef>
              <c:f>Sheet1!$B$3:$E$3</c:f>
              <c:strCache>
                <c:ptCount val="4"/>
                <c:pt idx="0">
                  <c:v>Child Welfare</c:v>
                </c:pt>
                <c:pt idx="1">
                  <c:v>Substance Abuse Treatment</c:v>
                </c:pt>
                <c:pt idx="2">
                  <c:v>Mental Health</c:v>
                </c:pt>
                <c:pt idx="3">
                  <c:v>Juvenile Justice</c:v>
                </c:pt>
              </c:strCache>
            </c:strRef>
          </c:cat>
          <c:val>
            <c:numRef>
              <c:f>Sheet1!$B$4:$E$4</c:f>
              <c:numCache>
                <c:formatCode>0%</c:formatCode>
                <c:ptCount val="4"/>
                <c:pt idx="0">
                  <c:v>0.85300000000000098</c:v>
                </c:pt>
                <c:pt idx="1">
                  <c:v>0.86300000000000099</c:v>
                </c:pt>
                <c:pt idx="2">
                  <c:v>0.751000000000001</c:v>
                </c:pt>
                <c:pt idx="3">
                  <c:v>0.77600000000000002</c:v>
                </c:pt>
              </c:numCache>
            </c:numRef>
          </c:val>
        </c:ser>
        <c:ser>
          <c:idx val="1"/>
          <c:order val="1"/>
          <c:tx>
            <c:strRef>
              <c:f>Sheet1!$A$5</c:f>
              <c:strCache>
                <c:ptCount val="1"/>
                <c:pt idx="0">
                  <c:v>Multiple Types of Maltreatment</c:v>
                </c:pt>
              </c:strCache>
            </c:strRef>
          </c:tx>
          <c:spPr>
            <a:solidFill>
              <a:schemeClr val="accent3"/>
            </a:solidFill>
            <a:effectLst>
              <a:outerShdw blurRad="50800" dist="38100" dir="2700000" algn="tl" rotWithShape="0">
                <a:prstClr val="black">
                  <a:alpha val="40000"/>
                </a:prstClr>
              </a:outerShdw>
            </a:effectLst>
          </c:spPr>
          <c:invertIfNegative val="0"/>
          <c:dLbls>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strRef>
              <c:f>Sheet1!$B$3:$E$3</c:f>
              <c:strCache>
                <c:ptCount val="4"/>
                <c:pt idx="0">
                  <c:v>Child Welfare</c:v>
                </c:pt>
                <c:pt idx="1">
                  <c:v>Substance Abuse Treatment</c:v>
                </c:pt>
                <c:pt idx="2">
                  <c:v>Mental Health</c:v>
                </c:pt>
                <c:pt idx="3">
                  <c:v>Juvenile Justice</c:v>
                </c:pt>
              </c:strCache>
            </c:strRef>
          </c:cat>
          <c:val>
            <c:numRef>
              <c:f>Sheet1!$B$5:$E$5</c:f>
              <c:numCache>
                <c:formatCode>0%</c:formatCode>
                <c:ptCount val="4"/>
                <c:pt idx="0">
                  <c:v>0.68000000000000105</c:v>
                </c:pt>
                <c:pt idx="1">
                  <c:v>0.64300000000000102</c:v>
                </c:pt>
                <c:pt idx="2">
                  <c:v>0.54200000000000004</c:v>
                </c:pt>
                <c:pt idx="3">
                  <c:v>0.57299999999999995</c:v>
                </c:pt>
              </c:numCache>
            </c:numRef>
          </c:val>
        </c:ser>
        <c:dLbls>
          <c:showLegendKey val="0"/>
          <c:showVal val="1"/>
          <c:showCatName val="0"/>
          <c:showSerName val="0"/>
          <c:showPercent val="0"/>
          <c:showBubbleSize val="0"/>
        </c:dLbls>
        <c:gapWidth val="50"/>
        <c:axId val="31026176"/>
        <c:axId val="31032064"/>
      </c:barChart>
      <c:catAx>
        <c:axId val="31026176"/>
        <c:scaling>
          <c:orientation val="minMax"/>
        </c:scaling>
        <c:delete val="0"/>
        <c:axPos val="b"/>
        <c:majorTickMark val="out"/>
        <c:minorTickMark val="none"/>
        <c:tickLblPos val="nextTo"/>
        <c:txPr>
          <a:bodyPr/>
          <a:lstStyle/>
          <a:p>
            <a:pPr>
              <a:defRPr sz="2000"/>
            </a:pPr>
            <a:endParaRPr lang="en-US"/>
          </a:p>
        </c:txPr>
        <c:crossAx val="31032064"/>
        <c:crosses val="autoZero"/>
        <c:auto val="1"/>
        <c:lblAlgn val="ctr"/>
        <c:lblOffset val="100"/>
        <c:noMultiLvlLbl val="0"/>
      </c:catAx>
      <c:valAx>
        <c:axId val="31032064"/>
        <c:scaling>
          <c:orientation val="minMax"/>
        </c:scaling>
        <c:delete val="0"/>
        <c:axPos val="l"/>
        <c:majorGridlines/>
        <c:title>
          <c:tx>
            <c:rich>
              <a:bodyPr rot="-5400000" vert="horz"/>
              <a:lstStyle/>
              <a:p>
                <a:pPr>
                  <a:defRPr sz="1600"/>
                </a:pPr>
                <a:r>
                  <a:rPr lang="en-US" sz="1600" dirty="0" smtClean="0"/>
                  <a:t>Percent</a:t>
                </a:r>
                <a:r>
                  <a:rPr lang="en-US" sz="1600" baseline="0" dirty="0" smtClean="0"/>
                  <a:t> of Children/Youth Served with Maltreatment History</a:t>
                </a:r>
                <a:endParaRPr lang="en-US" sz="1600" dirty="0"/>
              </a:p>
            </c:rich>
          </c:tx>
          <c:layout/>
          <c:overlay val="0"/>
        </c:title>
        <c:numFmt formatCode="0%" sourceLinked="1"/>
        <c:majorTickMark val="out"/>
        <c:minorTickMark val="none"/>
        <c:tickLblPos val="nextTo"/>
        <c:txPr>
          <a:bodyPr/>
          <a:lstStyle/>
          <a:p>
            <a:pPr>
              <a:defRPr sz="1400"/>
            </a:pPr>
            <a:endParaRPr lang="en-US"/>
          </a:p>
        </c:txPr>
        <c:crossAx val="31026176"/>
        <c:crosses val="autoZero"/>
        <c:crossBetween val="between"/>
        <c:majorUnit val="0.2"/>
      </c:valAx>
    </c:plotArea>
    <c:legend>
      <c:legendPos val="t"/>
      <c:layout>
        <c:manualLayout>
          <c:xMode val="edge"/>
          <c:yMode val="edge"/>
          <c:x val="0.16125445256842899"/>
          <c:y val="1.58730158730159E-2"/>
          <c:w val="0.80100299962504595"/>
          <c:h val="7.4801483147939996E-2"/>
        </c:manualLayout>
      </c:layout>
      <c:overlay val="0"/>
      <c:txPr>
        <a:bodyPr/>
        <a:lstStyle/>
        <a:p>
          <a:pPr>
            <a:defRPr sz="20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6D2D0-1C20-45D0-8E2F-8476E97FF7CE}" type="doc">
      <dgm:prSet loTypeId="urn:microsoft.com/office/officeart/2005/8/layout/process1" loCatId="process" qsTypeId="urn:microsoft.com/office/officeart/2005/8/quickstyle/simple1" qsCatId="simple" csTypeId="urn:microsoft.com/office/officeart/2005/8/colors/accent1_2" csCatId="accent1" phldr="1"/>
      <dgm:spPr/>
    </dgm:pt>
    <dgm:pt modelId="{1A18EF57-B48D-4003-8E76-3A368A95201B}">
      <dgm:prSet phldrT="[Text]"/>
      <dgm:spPr>
        <a:solidFill>
          <a:schemeClr val="accent6"/>
        </a:solidFill>
        <a:ln>
          <a:noFill/>
        </a:ln>
      </dgm:spPr>
      <dgm:t>
        <a:bodyPr anchor="t" anchorCtr="0"/>
        <a:lstStyle/>
        <a:p>
          <a:pPr algn="l"/>
          <a:r>
            <a:rPr lang="en-US" b="1" dirty="0" smtClean="0"/>
            <a:t>BRAIN</a:t>
          </a:r>
        </a:p>
        <a:p>
          <a:pPr algn="l"/>
          <a:r>
            <a:rPr lang="en-US" b="0" dirty="0" smtClean="0"/>
            <a:t>Hormones, chemicals, and cellular systems prepare for a tough life in an evil world</a:t>
          </a:r>
          <a:endParaRPr lang="en-US" b="1" dirty="0"/>
        </a:p>
      </dgm:t>
    </dgm:pt>
    <dgm:pt modelId="{7780D6EB-FB8B-41D6-9B71-C6702FF3A48F}" type="parTrans" cxnId="{5A7B7485-1D54-43D5-AD9E-435534E4925D}">
      <dgm:prSet/>
      <dgm:spPr/>
      <dgm:t>
        <a:bodyPr/>
        <a:lstStyle/>
        <a:p>
          <a:endParaRPr lang="en-US"/>
        </a:p>
      </dgm:t>
    </dgm:pt>
    <dgm:pt modelId="{6FA90565-CBEF-4D0E-A8CC-00DA836118DA}" type="sibTrans" cxnId="{5A7B7485-1D54-43D5-AD9E-435534E4925D}">
      <dgm:prSet/>
      <dgm:spPr>
        <a:solidFill>
          <a:schemeClr val="accent6">
            <a:lumMod val="40000"/>
            <a:lumOff val="60000"/>
          </a:schemeClr>
        </a:solidFill>
      </dgm:spPr>
      <dgm:t>
        <a:bodyPr/>
        <a:lstStyle/>
        <a:p>
          <a:endParaRPr lang="en-US"/>
        </a:p>
      </dgm:t>
    </dgm:pt>
    <dgm:pt modelId="{F3A37031-7F49-4003-9010-D7C3AEC954F2}">
      <dgm:prSet phldrT="[Text]"/>
      <dgm:spPr>
        <a:solidFill>
          <a:schemeClr val="accent6"/>
        </a:solidFill>
        <a:ln>
          <a:noFill/>
        </a:ln>
      </dgm:spPr>
      <dgm:t>
        <a:bodyPr anchor="t" anchorCtr="0"/>
        <a:lstStyle/>
        <a:p>
          <a:pPr algn="l">
            <a:spcAft>
              <a:spcPct val="35000"/>
            </a:spcAft>
          </a:pPr>
          <a:r>
            <a:rPr lang="en-US" b="1" dirty="0" smtClean="0"/>
            <a:t>INDIVIDUAL</a:t>
          </a:r>
        </a:p>
        <a:p>
          <a:pPr marL="228600" indent="-228600" algn="l">
            <a:spcAft>
              <a:spcPts val="0"/>
            </a:spcAft>
          </a:pPr>
          <a:r>
            <a:rPr lang="en-US" b="0" dirty="0" smtClean="0"/>
            <a:t>&gt; Edgy</a:t>
          </a:r>
        </a:p>
        <a:p>
          <a:pPr marL="228600" indent="-228600" algn="l">
            <a:spcAft>
              <a:spcPts val="0"/>
            </a:spcAft>
          </a:pPr>
          <a:r>
            <a:rPr lang="en-US" b="0" dirty="0" smtClean="0"/>
            <a:t>&gt; Hot temper</a:t>
          </a:r>
        </a:p>
        <a:p>
          <a:pPr marL="228600" indent="-228600" algn="l">
            <a:spcAft>
              <a:spcPts val="0"/>
            </a:spcAft>
          </a:pPr>
          <a:r>
            <a:rPr lang="en-US" b="0" dirty="0" smtClean="0"/>
            <a:t>&gt; Hyper vigilant</a:t>
          </a:r>
        </a:p>
        <a:p>
          <a:pPr marL="228600" indent="-228600" algn="l">
            <a:spcAft>
              <a:spcPts val="0"/>
            </a:spcAft>
          </a:pPr>
          <a:r>
            <a:rPr lang="en-US" b="0" dirty="0" smtClean="0"/>
            <a:t>&gt; “Brawn over brains”</a:t>
          </a:r>
        </a:p>
      </dgm:t>
    </dgm:pt>
    <dgm:pt modelId="{7AFCD234-C587-487C-9EEF-432FEA4DF2D4}" type="parTrans" cxnId="{8970F5A2-FAC3-48DF-B2E7-BE4810136B92}">
      <dgm:prSet/>
      <dgm:spPr/>
      <dgm:t>
        <a:bodyPr/>
        <a:lstStyle/>
        <a:p>
          <a:endParaRPr lang="en-US"/>
        </a:p>
      </dgm:t>
    </dgm:pt>
    <dgm:pt modelId="{072C8F0C-3FD9-4E95-A92C-D7211692E75B}" type="sibTrans" cxnId="{8970F5A2-FAC3-48DF-B2E7-BE4810136B92}">
      <dgm:prSet/>
      <dgm:spPr>
        <a:solidFill>
          <a:schemeClr val="accent6">
            <a:lumMod val="40000"/>
            <a:lumOff val="60000"/>
          </a:schemeClr>
        </a:solidFill>
      </dgm:spPr>
      <dgm:t>
        <a:bodyPr/>
        <a:lstStyle/>
        <a:p>
          <a:endParaRPr lang="en-US"/>
        </a:p>
      </dgm:t>
    </dgm:pt>
    <dgm:pt modelId="{EF04A48F-1C18-4E2D-BDFA-1BEF86DF2C3E}">
      <dgm:prSet phldrT="[Text]"/>
      <dgm:spPr>
        <a:solidFill>
          <a:schemeClr val="accent6"/>
        </a:solidFill>
        <a:ln>
          <a:noFill/>
        </a:ln>
      </dgm:spPr>
      <dgm:t>
        <a:bodyPr anchor="t" anchorCtr="0"/>
        <a:lstStyle/>
        <a:p>
          <a:pPr algn="l"/>
          <a:r>
            <a:rPr lang="en-US" b="1" dirty="0" smtClean="0"/>
            <a:t>OUTCOME</a:t>
          </a:r>
        </a:p>
        <a:p>
          <a:pPr algn="l"/>
          <a:r>
            <a:rPr lang="en-US" b="0" dirty="0" smtClean="0"/>
            <a:t>Individual and species survive the worst conditions</a:t>
          </a:r>
          <a:endParaRPr lang="en-US" b="0" dirty="0"/>
        </a:p>
      </dgm:t>
    </dgm:pt>
    <dgm:pt modelId="{C688E655-E467-47C8-BA7F-C5E0E0F892D9}" type="parTrans" cxnId="{766CE6FA-102E-4A5D-A26E-726B8FFD464B}">
      <dgm:prSet/>
      <dgm:spPr/>
      <dgm:t>
        <a:bodyPr/>
        <a:lstStyle/>
        <a:p>
          <a:endParaRPr lang="en-US"/>
        </a:p>
      </dgm:t>
    </dgm:pt>
    <dgm:pt modelId="{FB96F8FF-7D2E-445F-B964-F5C4124E0929}" type="sibTrans" cxnId="{766CE6FA-102E-4A5D-A26E-726B8FFD464B}">
      <dgm:prSet/>
      <dgm:spPr/>
      <dgm:t>
        <a:bodyPr/>
        <a:lstStyle/>
        <a:p>
          <a:endParaRPr lang="en-US"/>
        </a:p>
      </dgm:t>
    </dgm:pt>
    <dgm:pt modelId="{D1BF6C4A-6892-4765-85A8-D8A034BED5B2}" type="pres">
      <dgm:prSet presAssocID="{33F6D2D0-1C20-45D0-8E2F-8476E97FF7CE}" presName="Name0" presStyleCnt="0">
        <dgm:presLayoutVars>
          <dgm:dir/>
          <dgm:resizeHandles val="exact"/>
        </dgm:presLayoutVars>
      </dgm:prSet>
      <dgm:spPr/>
    </dgm:pt>
    <dgm:pt modelId="{28D47CBF-316E-4B89-8862-8C9CBDF11927}" type="pres">
      <dgm:prSet presAssocID="{1A18EF57-B48D-4003-8E76-3A368A95201B}" presName="node" presStyleLbl="node1" presStyleIdx="0" presStyleCnt="3">
        <dgm:presLayoutVars>
          <dgm:bulletEnabled val="1"/>
        </dgm:presLayoutVars>
      </dgm:prSet>
      <dgm:spPr/>
      <dgm:t>
        <a:bodyPr/>
        <a:lstStyle/>
        <a:p>
          <a:endParaRPr lang="en-US"/>
        </a:p>
      </dgm:t>
    </dgm:pt>
    <dgm:pt modelId="{8951FA9F-7B45-4FE6-90E3-5BE9FF8BC2E8}" type="pres">
      <dgm:prSet presAssocID="{6FA90565-CBEF-4D0E-A8CC-00DA836118DA}" presName="sibTrans" presStyleLbl="sibTrans2D1" presStyleIdx="0" presStyleCnt="2"/>
      <dgm:spPr/>
      <dgm:t>
        <a:bodyPr/>
        <a:lstStyle/>
        <a:p>
          <a:endParaRPr lang="en-US"/>
        </a:p>
      </dgm:t>
    </dgm:pt>
    <dgm:pt modelId="{CC2A3BBE-E746-4673-9CAD-C86662718766}" type="pres">
      <dgm:prSet presAssocID="{6FA90565-CBEF-4D0E-A8CC-00DA836118DA}" presName="connectorText" presStyleLbl="sibTrans2D1" presStyleIdx="0" presStyleCnt="2"/>
      <dgm:spPr/>
      <dgm:t>
        <a:bodyPr/>
        <a:lstStyle/>
        <a:p>
          <a:endParaRPr lang="en-US"/>
        </a:p>
      </dgm:t>
    </dgm:pt>
    <dgm:pt modelId="{599D15E7-BE99-42AE-9ED3-3C9A8D9131A6}" type="pres">
      <dgm:prSet presAssocID="{F3A37031-7F49-4003-9010-D7C3AEC954F2}" presName="node" presStyleLbl="node1" presStyleIdx="1" presStyleCnt="3">
        <dgm:presLayoutVars>
          <dgm:bulletEnabled val="1"/>
        </dgm:presLayoutVars>
      </dgm:prSet>
      <dgm:spPr/>
      <dgm:t>
        <a:bodyPr/>
        <a:lstStyle/>
        <a:p>
          <a:endParaRPr lang="en-US"/>
        </a:p>
      </dgm:t>
    </dgm:pt>
    <dgm:pt modelId="{5582B327-BCBE-4F36-A57D-0C9BB2835967}" type="pres">
      <dgm:prSet presAssocID="{072C8F0C-3FD9-4E95-A92C-D7211692E75B}" presName="sibTrans" presStyleLbl="sibTrans2D1" presStyleIdx="1" presStyleCnt="2"/>
      <dgm:spPr/>
      <dgm:t>
        <a:bodyPr/>
        <a:lstStyle/>
        <a:p>
          <a:endParaRPr lang="en-US"/>
        </a:p>
      </dgm:t>
    </dgm:pt>
    <dgm:pt modelId="{2A21C10A-9BA6-4CFA-A45C-38BC290F9891}" type="pres">
      <dgm:prSet presAssocID="{072C8F0C-3FD9-4E95-A92C-D7211692E75B}" presName="connectorText" presStyleLbl="sibTrans2D1" presStyleIdx="1" presStyleCnt="2"/>
      <dgm:spPr/>
      <dgm:t>
        <a:bodyPr/>
        <a:lstStyle/>
        <a:p>
          <a:endParaRPr lang="en-US"/>
        </a:p>
      </dgm:t>
    </dgm:pt>
    <dgm:pt modelId="{9EC05657-A545-43CE-8D4A-2E344C730825}" type="pres">
      <dgm:prSet presAssocID="{EF04A48F-1C18-4E2D-BDFA-1BEF86DF2C3E}" presName="node" presStyleLbl="node1" presStyleIdx="2" presStyleCnt="3">
        <dgm:presLayoutVars>
          <dgm:bulletEnabled val="1"/>
        </dgm:presLayoutVars>
      </dgm:prSet>
      <dgm:spPr/>
      <dgm:t>
        <a:bodyPr/>
        <a:lstStyle/>
        <a:p>
          <a:endParaRPr lang="en-US"/>
        </a:p>
      </dgm:t>
    </dgm:pt>
  </dgm:ptLst>
  <dgm:cxnLst>
    <dgm:cxn modelId="{B3B7DE59-121E-9C48-8601-BE3C94B2DF95}" type="presOf" srcId="{6FA90565-CBEF-4D0E-A8CC-00DA836118DA}" destId="{CC2A3BBE-E746-4673-9CAD-C86662718766}" srcOrd="1" destOrd="0" presId="urn:microsoft.com/office/officeart/2005/8/layout/process1"/>
    <dgm:cxn modelId="{7B5EEDEA-6FD1-7145-899D-C92DDF6CD63C}" type="presOf" srcId="{F3A37031-7F49-4003-9010-D7C3AEC954F2}" destId="{599D15E7-BE99-42AE-9ED3-3C9A8D9131A6}" srcOrd="0" destOrd="0" presId="urn:microsoft.com/office/officeart/2005/8/layout/process1"/>
    <dgm:cxn modelId="{3FA95961-F7A0-2240-A767-CDAB623C50B5}" type="presOf" srcId="{072C8F0C-3FD9-4E95-A92C-D7211692E75B}" destId="{5582B327-BCBE-4F36-A57D-0C9BB2835967}" srcOrd="0" destOrd="0" presId="urn:microsoft.com/office/officeart/2005/8/layout/process1"/>
    <dgm:cxn modelId="{F6947502-738F-324F-BAFA-CB9022040FA1}" type="presOf" srcId="{EF04A48F-1C18-4E2D-BDFA-1BEF86DF2C3E}" destId="{9EC05657-A545-43CE-8D4A-2E344C730825}" srcOrd="0" destOrd="0" presId="urn:microsoft.com/office/officeart/2005/8/layout/process1"/>
    <dgm:cxn modelId="{F0540B77-6173-1A4A-9DD8-654DC2C5B4DE}" type="presOf" srcId="{6FA90565-CBEF-4D0E-A8CC-00DA836118DA}" destId="{8951FA9F-7B45-4FE6-90E3-5BE9FF8BC2E8}" srcOrd="0" destOrd="0" presId="urn:microsoft.com/office/officeart/2005/8/layout/process1"/>
    <dgm:cxn modelId="{8970F5A2-FAC3-48DF-B2E7-BE4810136B92}" srcId="{33F6D2D0-1C20-45D0-8E2F-8476E97FF7CE}" destId="{F3A37031-7F49-4003-9010-D7C3AEC954F2}" srcOrd="1" destOrd="0" parTransId="{7AFCD234-C587-487C-9EEF-432FEA4DF2D4}" sibTransId="{072C8F0C-3FD9-4E95-A92C-D7211692E75B}"/>
    <dgm:cxn modelId="{766CE6FA-102E-4A5D-A26E-726B8FFD464B}" srcId="{33F6D2D0-1C20-45D0-8E2F-8476E97FF7CE}" destId="{EF04A48F-1C18-4E2D-BDFA-1BEF86DF2C3E}" srcOrd="2" destOrd="0" parTransId="{C688E655-E467-47C8-BA7F-C5E0E0F892D9}" sibTransId="{FB96F8FF-7D2E-445F-B964-F5C4124E0929}"/>
    <dgm:cxn modelId="{F5EC1206-A30F-5249-A0D3-29EC258F1464}" type="presOf" srcId="{33F6D2D0-1C20-45D0-8E2F-8476E97FF7CE}" destId="{D1BF6C4A-6892-4765-85A8-D8A034BED5B2}" srcOrd="0" destOrd="0" presId="urn:microsoft.com/office/officeart/2005/8/layout/process1"/>
    <dgm:cxn modelId="{5A7B7485-1D54-43D5-AD9E-435534E4925D}" srcId="{33F6D2D0-1C20-45D0-8E2F-8476E97FF7CE}" destId="{1A18EF57-B48D-4003-8E76-3A368A95201B}" srcOrd="0" destOrd="0" parTransId="{7780D6EB-FB8B-41D6-9B71-C6702FF3A48F}" sibTransId="{6FA90565-CBEF-4D0E-A8CC-00DA836118DA}"/>
    <dgm:cxn modelId="{DCBED53D-53F9-424B-899C-49BD434A9477}" type="presOf" srcId="{1A18EF57-B48D-4003-8E76-3A368A95201B}" destId="{28D47CBF-316E-4B89-8862-8C9CBDF11927}" srcOrd="0" destOrd="0" presId="urn:microsoft.com/office/officeart/2005/8/layout/process1"/>
    <dgm:cxn modelId="{50922F01-5BD8-7C43-A9B1-DB58B2749CF0}" type="presOf" srcId="{072C8F0C-3FD9-4E95-A92C-D7211692E75B}" destId="{2A21C10A-9BA6-4CFA-A45C-38BC290F9891}" srcOrd="1" destOrd="0" presId="urn:microsoft.com/office/officeart/2005/8/layout/process1"/>
    <dgm:cxn modelId="{FBC0E9BD-53FE-BE4A-89B3-6DE140D9B240}" type="presParOf" srcId="{D1BF6C4A-6892-4765-85A8-D8A034BED5B2}" destId="{28D47CBF-316E-4B89-8862-8C9CBDF11927}" srcOrd="0" destOrd="0" presId="urn:microsoft.com/office/officeart/2005/8/layout/process1"/>
    <dgm:cxn modelId="{12B658F8-C374-C648-A8EC-21CEA6063F4B}" type="presParOf" srcId="{D1BF6C4A-6892-4765-85A8-D8A034BED5B2}" destId="{8951FA9F-7B45-4FE6-90E3-5BE9FF8BC2E8}" srcOrd="1" destOrd="0" presId="urn:microsoft.com/office/officeart/2005/8/layout/process1"/>
    <dgm:cxn modelId="{4CAA3E0F-6CEB-1044-B620-FDDD3A1ADDB8}" type="presParOf" srcId="{8951FA9F-7B45-4FE6-90E3-5BE9FF8BC2E8}" destId="{CC2A3BBE-E746-4673-9CAD-C86662718766}" srcOrd="0" destOrd="0" presId="urn:microsoft.com/office/officeart/2005/8/layout/process1"/>
    <dgm:cxn modelId="{78338EDD-957D-2444-8B54-0ECC6910D4F5}" type="presParOf" srcId="{D1BF6C4A-6892-4765-85A8-D8A034BED5B2}" destId="{599D15E7-BE99-42AE-9ED3-3C9A8D9131A6}" srcOrd="2" destOrd="0" presId="urn:microsoft.com/office/officeart/2005/8/layout/process1"/>
    <dgm:cxn modelId="{85D09D9C-A291-264C-858E-F0D31BC06173}" type="presParOf" srcId="{D1BF6C4A-6892-4765-85A8-D8A034BED5B2}" destId="{5582B327-BCBE-4F36-A57D-0C9BB2835967}" srcOrd="3" destOrd="0" presId="urn:microsoft.com/office/officeart/2005/8/layout/process1"/>
    <dgm:cxn modelId="{D637B44F-5BA5-E649-9522-C34816273BD6}" type="presParOf" srcId="{5582B327-BCBE-4F36-A57D-0C9BB2835967}" destId="{2A21C10A-9BA6-4CFA-A45C-38BC290F9891}" srcOrd="0" destOrd="0" presId="urn:microsoft.com/office/officeart/2005/8/layout/process1"/>
    <dgm:cxn modelId="{A6ABEF98-C525-6349-99DE-543528E777E8}" type="presParOf" srcId="{D1BF6C4A-6892-4765-85A8-D8A034BED5B2}" destId="{9EC05657-A545-43CE-8D4A-2E344C73082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F6D2D0-1C20-45D0-8E2F-8476E97FF7CE}" type="doc">
      <dgm:prSet loTypeId="urn:microsoft.com/office/officeart/2005/8/layout/process1" loCatId="process" qsTypeId="urn:microsoft.com/office/officeart/2005/8/quickstyle/simple1" qsCatId="simple" csTypeId="urn:microsoft.com/office/officeart/2005/8/colors/accent1_2" csCatId="accent1" phldr="1"/>
      <dgm:spPr/>
    </dgm:pt>
    <dgm:pt modelId="{1A18EF57-B48D-4003-8E76-3A368A95201B}">
      <dgm:prSet phldrT="[Text]"/>
      <dgm:spPr>
        <a:solidFill>
          <a:schemeClr val="accent1"/>
        </a:solidFill>
        <a:ln>
          <a:noFill/>
        </a:ln>
      </dgm:spPr>
      <dgm:t>
        <a:bodyPr anchor="t" anchorCtr="0"/>
        <a:lstStyle/>
        <a:p>
          <a:pPr algn="l"/>
          <a:r>
            <a:rPr lang="en-US" b="1" dirty="0" smtClean="0"/>
            <a:t>BRAIN</a:t>
          </a:r>
        </a:p>
        <a:p>
          <a:pPr algn="l"/>
          <a:r>
            <a:rPr lang="en-US" b="0" dirty="0" smtClean="0"/>
            <a:t>Hormones, chemicals, and cellular systems prepare for life in a benevolent world</a:t>
          </a:r>
          <a:endParaRPr lang="en-US" b="1" dirty="0"/>
        </a:p>
      </dgm:t>
    </dgm:pt>
    <dgm:pt modelId="{7780D6EB-FB8B-41D6-9B71-C6702FF3A48F}" type="parTrans" cxnId="{5A7B7485-1D54-43D5-AD9E-435534E4925D}">
      <dgm:prSet/>
      <dgm:spPr/>
      <dgm:t>
        <a:bodyPr/>
        <a:lstStyle/>
        <a:p>
          <a:endParaRPr lang="en-US"/>
        </a:p>
      </dgm:t>
    </dgm:pt>
    <dgm:pt modelId="{6FA90565-CBEF-4D0E-A8CC-00DA836118DA}" type="sibTrans" cxnId="{5A7B7485-1D54-43D5-AD9E-435534E4925D}">
      <dgm:prSet/>
      <dgm:spPr>
        <a:solidFill>
          <a:schemeClr val="accent2"/>
        </a:solidFill>
      </dgm:spPr>
      <dgm:t>
        <a:bodyPr/>
        <a:lstStyle/>
        <a:p>
          <a:endParaRPr lang="en-US"/>
        </a:p>
      </dgm:t>
    </dgm:pt>
    <dgm:pt modelId="{F3A37031-7F49-4003-9010-D7C3AEC954F2}">
      <dgm:prSet phldrT="[Text]"/>
      <dgm:spPr>
        <a:solidFill>
          <a:schemeClr val="accent1"/>
        </a:solidFill>
        <a:ln>
          <a:noFill/>
        </a:ln>
      </dgm:spPr>
      <dgm:t>
        <a:bodyPr anchor="t" anchorCtr="0"/>
        <a:lstStyle/>
        <a:p>
          <a:pPr algn="l">
            <a:spcAft>
              <a:spcPct val="35000"/>
            </a:spcAft>
          </a:pPr>
          <a:r>
            <a:rPr lang="en-US" b="1" dirty="0" smtClean="0"/>
            <a:t>INDIVIDUAL</a:t>
          </a:r>
        </a:p>
        <a:p>
          <a:pPr marL="228600" indent="-228600" algn="l">
            <a:spcAft>
              <a:spcPts val="0"/>
            </a:spcAft>
          </a:pPr>
          <a:r>
            <a:rPr lang="en-US" b="0" dirty="0" smtClean="0"/>
            <a:t>&gt; Laid back</a:t>
          </a:r>
        </a:p>
        <a:p>
          <a:pPr marL="228600" indent="-228600" algn="l">
            <a:spcAft>
              <a:spcPts val="0"/>
            </a:spcAft>
          </a:pPr>
          <a:r>
            <a:rPr lang="en-US" b="0" dirty="0" smtClean="0"/>
            <a:t>&gt; Relationship-oriented</a:t>
          </a:r>
        </a:p>
        <a:p>
          <a:pPr marL="228600" indent="-228600" algn="l">
            <a:spcAft>
              <a:spcPts val="0"/>
            </a:spcAft>
          </a:pPr>
          <a:r>
            <a:rPr lang="en-US" b="0" dirty="0" smtClean="0"/>
            <a:t>&gt; Think things through</a:t>
          </a:r>
        </a:p>
        <a:p>
          <a:pPr marL="228600" indent="-228600" algn="l">
            <a:spcAft>
              <a:spcPts val="0"/>
            </a:spcAft>
          </a:pPr>
          <a:r>
            <a:rPr lang="en-US" b="0" dirty="0" smtClean="0"/>
            <a:t>&gt; “Process over power”</a:t>
          </a:r>
        </a:p>
      </dgm:t>
    </dgm:pt>
    <dgm:pt modelId="{7AFCD234-C587-487C-9EEF-432FEA4DF2D4}" type="parTrans" cxnId="{8970F5A2-FAC3-48DF-B2E7-BE4810136B92}">
      <dgm:prSet/>
      <dgm:spPr/>
      <dgm:t>
        <a:bodyPr/>
        <a:lstStyle/>
        <a:p>
          <a:endParaRPr lang="en-US"/>
        </a:p>
      </dgm:t>
    </dgm:pt>
    <dgm:pt modelId="{072C8F0C-3FD9-4E95-A92C-D7211692E75B}" type="sibTrans" cxnId="{8970F5A2-FAC3-48DF-B2E7-BE4810136B92}">
      <dgm:prSet/>
      <dgm:spPr>
        <a:solidFill>
          <a:schemeClr val="accent2"/>
        </a:solidFill>
      </dgm:spPr>
      <dgm:t>
        <a:bodyPr/>
        <a:lstStyle/>
        <a:p>
          <a:endParaRPr lang="en-US"/>
        </a:p>
      </dgm:t>
    </dgm:pt>
    <dgm:pt modelId="{EF04A48F-1C18-4E2D-BDFA-1BEF86DF2C3E}">
      <dgm:prSet phldrT="[Text]"/>
      <dgm:spPr>
        <a:solidFill>
          <a:schemeClr val="accent1"/>
        </a:solidFill>
        <a:ln>
          <a:noFill/>
        </a:ln>
      </dgm:spPr>
      <dgm:t>
        <a:bodyPr anchor="t" anchorCtr="0"/>
        <a:lstStyle/>
        <a:p>
          <a:pPr algn="l"/>
          <a:r>
            <a:rPr lang="en-US" b="1" dirty="0" smtClean="0"/>
            <a:t>OUTCOME</a:t>
          </a:r>
        </a:p>
        <a:p>
          <a:pPr algn="l"/>
          <a:r>
            <a:rPr lang="en-US" b="0" dirty="0" smtClean="0"/>
            <a:t>Individual and species live peacefully in good times; vulnerable in poor conditions</a:t>
          </a:r>
          <a:endParaRPr lang="en-US" b="0" dirty="0"/>
        </a:p>
      </dgm:t>
    </dgm:pt>
    <dgm:pt modelId="{C688E655-E467-47C8-BA7F-C5E0E0F892D9}" type="parTrans" cxnId="{766CE6FA-102E-4A5D-A26E-726B8FFD464B}">
      <dgm:prSet/>
      <dgm:spPr/>
      <dgm:t>
        <a:bodyPr/>
        <a:lstStyle/>
        <a:p>
          <a:endParaRPr lang="en-US"/>
        </a:p>
      </dgm:t>
    </dgm:pt>
    <dgm:pt modelId="{FB96F8FF-7D2E-445F-B964-F5C4124E0929}" type="sibTrans" cxnId="{766CE6FA-102E-4A5D-A26E-726B8FFD464B}">
      <dgm:prSet/>
      <dgm:spPr/>
      <dgm:t>
        <a:bodyPr/>
        <a:lstStyle/>
        <a:p>
          <a:endParaRPr lang="en-US"/>
        </a:p>
      </dgm:t>
    </dgm:pt>
    <dgm:pt modelId="{D1BF6C4A-6892-4765-85A8-D8A034BED5B2}" type="pres">
      <dgm:prSet presAssocID="{33F6D2D0-1C20-45D0-8E2F-8476E97FF7CE}" presName="Name0" presStyleCnt="0">
        <dgm:presLayoutVars>
          <dgm:dir/>
          <dgm:resizeHandles val="exact"/>
        </dgm:presLayoutVars>
      </dgm:prSet>
      <dgm:spPr/>
    </dgm:pt>
    <dgm:pt modelId="{28D47CBF-316E-4B89-8862-8C9CBDF11927}" type="pres">
      <dgm:prSet presAssocID="{1A18EF57-B48D-4003-8E76-3A368A95201B}" presName="node" presStyleLbl="node1" presStyleIdx="0" presStyleCnt="3">
        <dgm:presLayoutVars>
          <dgm:bulletEnabled val="1"/>
        </dgm:presLayoutVars>
      </dgm:prSet>
      <dgm:spPr/>
      <dgm:t>
        <a:bodyPr/>
        <a:lstStyle/>
        <a:p>
          <a:endParaRPr lang="en-US"/>
        </a:p>
      </dgm:t>
    </dgm:pt>
    <dgm:pt modelId="{8951FA9F-7B45-4FE6-90E3-5BE9FF8BC2E8}" type="pres">
      <dgm:prSet presAssocID="{6FA90565-CBEF-4D0E-A8CC-00DA836118DA}" presName="sibTrans" presStyleLbl="sibTrans2D1" presStyleIdx="0" presStyleCnt="2"/>
      <dgm:spPr/>
      <dgm:t>
        <a:bodyPr/>
        <a:lstStyle/>
        <a:p>
          <a:endParaRPr lang="en-US"/>
        </a:p>
      </dgm:t>
    </dgm:pt>
    <dgm:pt modelId="{CC2A3BBE-E746-4673-9CAD-C86662718766}" type="pres">
      <dgm:prSet presAssocID="{6FA90565-CBEF-4D0E-A8CC-00DA836118DA}" presName="connectorText" presStyleLbl="sibTrans2D1" presStyleIdx="0" presStyleCnt="2"/>
      <dgm:spPr/>
      <dgm:t>
        <a:bodyPr/>
        <a:lstStyle/>
        <a:p>
          <a:endParaRPr lang="en-US"/>
        </a:p>
      </dgm:t>
    </dgm:pt>
    <dgm:pt modelId="{599D15E7-BE99-42AE-9ED3-3C9A8D9131A6}" type="pres">
      <dgm:prSet presAssocID="{F3A37031-7F49-4003-9010-D7C3AEC954F2}" presName="node" presStyleLbl="node1" presStyleIdx="1" presStyleCnt="3">
        <dgm:presLayoutVars>
          <dgm:bulletEnabled val="1"/>
        </dgm:presLayoutVars>
      </dgm:prSet>
      <dgm:spPr/>
      <dgm:t>
        <a:bodyPr/>
        <a:lstStyle/>
        <a:p>
          <a:endParaRPr lang="en-US"/>
        </a:p>
      </dgm:t>
    </dgm:pt>
    <dgm:pt modelId="{5582B327-BCBE-4F36-A57D-0C9BB2835967}" type="pres">
      <dgm:prSet presAssocID="{072C8F0C-3FD9-4E95-A92C-D7211692E75B}" presName="sibTrans" presStyleLbl="sibTrans2D1" presStyleIdx="1" presStyleCnt="2"/>
      <dgm:spPr/>
      <dgm:t>
        <a:bodyPr/>
        <a:lstStyle/>
        <a:p>
          <a:endParaRPr lang="en-US"/>
        </a:p>
      </dgm:t>
    </dgm:pt>
    <dgm:pt modelId="{2A21C10A-9BA6-4CFA-A45C-38BC290F9891}" type="pres">
      <dgm:prSet presAssocID="{072C8F0C-3FD9-4E95-A92C-D7211692E75B}" presName="connectorText" presStyleLbl="sibTrans2D1" presStyleIdx="1" presStyleCnt="2"/>
      <dgm:spPr/>
      <dgm:t>
        <a:bodyPr/>
        <a:lstStyle/>
        <a:p>
          <a:endParaRPr lang="en-US"/>
        </a:p>
      </dgm:t>
    </dgm:pt>
    <dgm:pt modelId="{9EC05657-A545-43CE-8D4A-2E344C730825}" type="pres">
      <dgm:prSet presAssocID="{EF04A48F-1C18-4E2D-BDFA-1BEF86DF2C3E}" presName="node" presStyleLbl="node1" presStyleIdx="2" presStyleCnt="3">
        <dgm:presLayoutVars>
          <dgm:bulletEnabled val="1"/>
        </dgm:presLayoutVars>
      </dgm:prSet>
      <dgm:spPr/>
      <dgm:t>
        <a:bodyPr/>
        <a:lstStyle/>
        <a:p>
          <a:endParaRPr lang="en-US"/>
        </a:p>
      </dgm:t>
    </dgm:pt>
  </dgm:ptLst>
  <dgm:cxnLst>
    <dgm:cxn modelId="{B04D97F1-3AAF-D042-B7A0-0BB63B2718B1}" type="presOf" srcId="{EF04A48F-1C18-4E2D-BDFA-1BEF86DF2C3E}" destId="{9EC05657-A545-43CE-8D4A-2E344C730825}" srcOrd="0" destOrd="0" presId="urn:microsoft.com/office/officeart/2005/8/layout/process1"/>
    <dgm:cxn modelId="{37227441-6ABC-574A-9A6D-457EFD8DE4BA}" type="presOf" srcId="{6FA90565-CBEF-4D0E-A8CC-00DA836118DA}" destId="{8951FA9F-7B45-4FE6-90E3-5BE9FF8BC2E8}" srcOrd="0" destOrd="0" presId="urn:microsoft.com/office/officeart/2005/8/layout/process1"/>
    <dgm:cxn modelId="{766CE6FA-102E-4A5D-A26E-726B8FFD464B}" srcId="{33F6D2D0-1C20-45D0-8E2F-8476E97FF7CE}" destId="{EF04A48F-1C18-4E2D-BDFA-1BEF86DF2C3E}" srcOrd="2" destOrd="0" parTransId="{C688E655-E467-47C8-BA7F-C5E0E0F892D9}" sibTransId="{FB96F8FF-7D2E-445F-B964-F5C4124E0929}"/>
    <dgm:cxn modelId="{8970F5A2-FAC3-48DF-B2E7-BE4810136B92}" srcId="{33F6D2D0-1C20-45D0-8E2F-8476E97FF7CE}" destId="{F3A37031-7F49-4003-9010-D7C3AEC954F2}" srcOrd="1" destOrd="0" parTransId="{7AFCD234-C587-487C-9EEF-432FEA4DF2D4}" sibTransId="{072C8F0C-3FD9-4E95-A92C-D7211692E75B}"/>
    <dgm:cxn modelId="{5A7B7485-1D54-43D5-AD9E-435534E4925D}" srcId="{33F6D2D0-1C20-45D0-8E2F-8476E97FF7CE}" destId="{1A18EF57-B48D-4003-8E76-3A368A95201B}" srcOrd="0" destOrd="0" parTransId="{7780D6EB-FB8B-41D6-9B71-C6702FF3A48F}" sibTransId="{6FA90565-CBEF-4D0E-A8CC-00DA836118DA}"/>
    <dgm:cxn modelId="{B51CC7CD-F66D-564D-9A6A-139368179633}" type="presOf" srcId="{072C8F0C-3FD9-4E95-A92C-D7211692E75B}" destId="{2A21C10A-9BA6-4CFA-A45C-38BC290F9891}" srcOrd="1" destOrd="0" presId="urn:microsoft.com/office/officeart/2005/8/layout/process1"/>
    <dgm:cxn modelId="{10ED0AFC-7480-8848-973F-B82C855EA5AD}" type="presOf" srcId="{6FA90565-CBEF-4D0E-A8CC-00DA836118DA}" destId="{CC2A3BBE-E746-4673-9CAD-C86662718766}" srcOrd="1" destOrd="0" presId="urn:microsoft.com/office/officeart/2005/8/layout/process1"/>
    <dgm:cxn modelId="{DCAB658D-B37A-F043-B574-97FFAB6DAEA2}" type="presOf" srcId="{072C8F0C-3FD9-4E95-A92C-D7211692E75B}" destId="{5582B327-BCBE-4F36-A57D-0C9BB2835967}" srcOrd="0" destOrd="0" presId="urn:microsoft.com/office/officeart/2005/8/layout/process1"/>
    <dgm:cxn modelId="{9CC46893-4668-6148-BEE3-53A6A2EB3F8C}" type="presOf" srcId="{33F6D2D0-1C20-45D0-8E2F-8476E97FF7CE}" destId="{D1BF6C4A-6892-4765-85A8-D8A034BED5B2}" srcOrd="0" destOrd="0" presId="urn:microsoft.com/office/officeart/2005/8/layout/process1"/>
    <dgm:cxn modelId="{5C455CCF-123B-1045-9C32-35CA09D666D5}" type="presOf" srcId="{1A18EF57-B48D-4003-8E76-3A368A95201B}" destId="{28D47CBF-316E-4B89-8862-8C9CBDF11927}" srcOrd="0" destOrd="0" presId="urn:microsoft.com/office/officeart/2005/8/layout/process1"/>
    <dgm:cxn modelId="{4118FD6A-6446-A24D-83C6-45DA364A9252}" type="presOf" srcId="{F3A37031-7F49-4003-9010-D7C3AEC954F2}" destId="{599D15E7-BE99-42AE-9ED3-3C9A8D9131A6}" srcOrd="0" destOrd="0" presId="urn:microsoft.com/office/officeart/2005/8/layout/process1"/>
    <dgm:cxn modelId="{E9382660-E0A5-C743-8C37-658896A463A3}" type="presParOf" srcId="{D1BF6C4A-6892-4765-85A8-D8A034BED5B2}" destId="{28D47CBF-316E-4B89-8862-8C9CBDF11927}" srcOrd="0" destOrd="0" presId="urn:microsoft.com/office/officeart/2005/8/layout/process1"/>
    <dgm:cxn modelId="{2589DEE5-EF28-8945-8760-D3FED49D1299}" type="presParOf" srcId="{D1BF6C4A-6892-4765-85A8-D8A034BED5B2}" destId="{8951FA9F-7B45-4FE6-90E3-5BE9FF8BC2E8}" srcOrd="1" destOrd="0" presId="urn:microsoft.com/office/officeart/2005/8/layout/process1"/>
    <dgm:cxn modelId="{341AFF1C-38D9-234A-B1B6-6EA152D6148B}" type="presParOf" srcId="{8951FA9F-7B45-4FE6-90E3-5BE9FF8BC2E8}" destId="{CC2A3BBE-E746-4673-9CAD-C86662718766}" srcOrd="0" destOrd="0" presId="urn:microsoft.com/office/officeart/2005/8/layout/process1"/>
    <dgm:cxn modelId="{4B278D71-887B-EE41-AC50-034EEF0DD3EC}" type="presParOf" srcId="{D1BF6C4A-6892-4765-85A8-D8A034BED5B2}" destId="{599D15E7-BE99-42AE-9ED3-3C9A8D9131A6}" srcOrd="2" destOrd="0" presId="urn:microsoft.com/office/officeart/2005/8/layout/process1"/>
    <dgm:cxn modelId="{AFF8911F-A442-4540-A236-FEBF2B485755}" type="presParOf" srcId="{D1BF6C4A-6892-4765-85A8-D8A034BED5B2}" destId="{5582B327-BCBE-4F36-A57D-0C9BB2835967}" srcOrd="3" destOrd="0" presId="urn:microsoft.com/office/officeart/2005/8/layout/process1"/>
    <dgm:cxn modelId="{52EA50A8-0AC0-C440-A90F-F1AC744A9B01}" type="presParOf" srcId="{5582B327-BCBE-4F36-A57D-0C9BB2835967}" destId="{2A21C10A-9BA6-4CFA-A45C-38BC290F9891}" srcOrd="0" destOrd="0" presId="urn:microsoft.com/office/officeart/2005/8/layout/process1"/>
    <dgm:cxn modelId="{6189BF7E-8EA1-3D41-BF10-A4235C5EB833}" type="presParOf" srcId="{D1BF6C4A-6892-4765-85A8-D8A034BED5B2}" destId="{9EC05657-A545-43CE-8D4A-2E344C730825}"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47CBF-316E-4B89-8862-8C9CBDF11927}">
      <dsp:nvSpPr>
        <dsp:cNvPr id="0" name=""/>
        <dsp:cNvSpPr/>
      </dsp:nvSpPr>
      <dsp:spPr>
        <a:xfrm>
          <a:off x="5692" y="98240"/>
          <a:ext cx="1701477" cy="1403718"/>
        </a:xfrm>
        <a:prstGeom prst="roundRect">
          <a:avLst>
            <a:gd name="adj" fmla="val 10000"/>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BRAIN</a:t>
          </a:r>
        </a:p>
        <a:p>
          <a:pPr lvl="0" algn="l" defTabSz="622300">
            <a:lnSpc>
              <a:spcPct val="90000"/>
            </a:lnSpc>
            <a:spcBef>
              <a:spcPct val="0"/>
            </a:spcBef>
            <a:spcAft>
              <a:spcPct val="35000"/>
            </a:spcAft>
          </a:pPr>
          <a:r>
            <a:rPr lang="en-US" sz="1400" b="0" kern="1200" dirty="0" smtClean="0"/>
            <a:t>Hormones, chemicals, and cellular systems prepare for a tough life in an evil world</a:t>
          </a:r>
          <a:endParaRPr lang="en-US" sz="1400" b="1" kern="1200" dirty="0"/>
        </a:p>
      </dsp:txBody>
      <dsp:txXfrm>
        <a:off x="46805" y="139353"/>
        <a:ext cx="1619251" cy="1321492"/>
      </dsp:txXfrm>
    </dsp:sp>
    <dsp:sp modelId="{8951FA9F-7B45-4FE6-90E3-5BE9FF8BC2E8}">
      <dsp:nvSpPr>
        <dsp:cNvPr id="0" name=""/>
        <dsp:cNvSpPr/>
      </dsp:nvSpPr>
      <dsp:spPr>
        <a:xfrm>
          <a:off x="1877317" y="589116"/>
          <a:ext cx="360713" cy="421966"/>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877317" y="673509"/>
        <a:ext cx="252499" cy="253180"/>
      </dsp:txXfrm>
    </dsp:sp>
    <dsp:sp modelId="{599D15E7-BE99-42AE-9ED3-3C9A8D9131A6}">
      <dsp:nvSpPr>
        <dsp:cNvPr id="0" name=""/>
        <dsp:cNvSpPr/>
      </dsp:nvSpPr>
      <dsp:spPr>
        <a:xfrm>
          <a:off x="2387761" y="98240"/>
          <a:ext cx="1701477" cy="1403718"/>
        </a:xfrm>
        <a:prstGeom prst="roundRect">
          <a:avLst>
            <a:gd name="adj" fmla="val 10000"/>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INDIVIDUAL</a:t>
          </a:r>
        </a:p>
        <a:p>
          <a:pPr marL="228600" lvl="0" indent="-228600" algn="l" defTabSz="622300">
            <a:lnSpc>
              <a:spcPct val="90000"/>
            </a:lnSpc>
            <a:spcBef>
              <a:spcPct val="0"/>
            </a:spcBef>
            <a:spcAft>
              <a:spcPts val="0"/>
            </a:spcAft>
          </a:pPr>
          <a:r>
            <a:rPr lang="en-US" sz="1400" b="0" kern="1200" dirty="0" smtClean="0"/>
            <a:t>&gt; Edgy</a:t>
          </a:r>
        </a:p>
        <a:p>
          <a:pPr marL="228600" lvl="0" indent="-228600" algn="l" defTabSz="622300">
            <a:lnSpc>
              <a:spcPct val="90000"/>
            </a:lnSpc>
            <a:spcBef>
              <a:spcPct val="0"/>
            </a:spcBef>
            <a:spcAft>
              <a:spcPts val="0"/>
            </a:spcAft>
          </a:pPr>
          <a:r>
            <a:rPr lang="en-US" sz="1400" b="0" kern="1200" dirty="0" smtClean="0"/>
            <a:t>&gt; Hot temper</a:t>
          </a:r>
        </a:p>
        <a:p>
          <a:pPr marL="228600" lvl="0" indent="-228600" algn="l" defTabSz="622300">
            <a:lnSpc>
              <a:spcPct val="90000"/>
            </a:lnSpc>
            <a:spcBef>
              <a:spcPct val="0"/>
            </a:spcBef>
            <a:spcAft>
              <a:spcPts val="0"/>
            </a:spcAft>
          </a:pPr>
          <a:r>
            <a:rPr lang="en-US" sz="1400" b="0" kern="1200" dirty="0" smtClean="0"/>
            <a:t>&gt; Hyper vigilant</a:t>
          </a:r>
        </a:p>
        <a:p>
          <a:pPr marL="228600" lvl="0" indent="-228600" algn="l" defTabSz="622300">
            <a:lnSpc>
              <a:spcPct val="90000"/>
            </a:lnSpc>
            <a:spcBef>
              <a:spcPct val="0"/>
            </a:spcBef>
            <a:spcAft>
              <a:spcPts val="0"/>
            </a:spcAft>
          </a:pPr>
          <a:r>
            <a:rPr lang="en-US" sz="1400" b="0" kern="1200" dirty="0" smtClean="0"/>
            <a:t>&gt; “Brawn over brains”</a:t>
          </a:r>
        </a:p>
      </dsp:txBody>
      <dsp:txXfrm>
        <a:off x="2428874" y="139353"/>
        <a:ext cx="1619251" cy="1321492"/>
      </dsp:txXfrm>
    </dsp:sp>
    <dsp:sp modelId="{5582B327-BCBE-4F36-A57D-0C9BB2835967}">
      <dsp:nvSpPr>
        <dsp:cNvPr id="0" name=""/>
        <dsp:cNvSpPr/>
      </dsp:nvSpPr>
      <dsp:spPr>
        <a:xfrm>
          <a:off x="4259386" y="589116"/>
          <a:ext cx="360713" cy="421966"/>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259386" y="673509"/>
        <a:ext cx="252499" cy="253180"/>
      </dsp:txXfrm>
    </dsp:sp>
    <dsp:sp modelId="{9EC05657-A545-43CE-8D4A-2E344C730825}">
      <dsp:nvSpPr>
        <dsp:cNvPr id="0" name=""/>
        <dsp:cNvSpPr/>
      </dsp:nvSpPr>
      <dsp:spPr>
        <a:xfrm>
          <a:off x="4769829" y="98240"/>
          <a:ext cx="1701477" cy="1403718"/>
        </a:xfrm>
        <a:prstGeom prst="roundRect">
          <a:avLst>
            <a:gd name="adj" fmla="val 10000"/>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OUTCOME</a:t>
          </a:r>
        </a:p>
        <a:p>
          <a:pPr lvl="0" algn="l" defTabSz="622300">
            <a:lnSpc>
              <a:spcPct val="90000"/>
            </a:lnSpc>
            <a:spcBef>
              <a:spcPct val="0"/>
            </a:spcBef>
            <a:spcAft>
              <a:spcPct val="35000"/>
            </a:spcAft>
          </a:pPr>
          <a:r>
            <a:rPr lang="en-US" sz="1400" b="0" kern="1200" dirty="0" smtClean="0"/>
            <a:t>Individual and species survive the worst conditions</a:t>
          </a:r>
          <a:endParaRPr lang="en-US" sz="1400" b="0" kern="1200" dirty="0"/>
        </a:p>
      </dsp:txBody>
      <dsp:txXfrm>
        <a:off x="4810942" y="139353"/>
        <a:ext cx="1619251" cy="1321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47CBF-316E-4B89-8862-8C9CBDF11927}">
      <dsp:nvSpPr>
        <dsp:cNvPr id="0" name=""/>
        <dsp:cNvSpPr/>
      </dsp:nvSpPr>
      <dsp:spPr>
        <a:xfrm>
          <a:off x="5692" y="93592"/>
          <a:ext cx="1701477" cy="1355864"/>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smtClean="0"/>
            <a:t>BRAIN</a:t>
          </a:r>
        </a:p>
        <a:p>
          <a:pPr lvl="0" algn="l" defTabSz="533400">
            <a:lnSpc>
              <a:spcPct val="90000"/>
            </a:lnSpc>
            <a:spcBef>
              <a:spcPct val="0"/>
            </a:spcBef>
            <a:spcAft>
              <a:spcPct val="35000"/>
            </a:spcAft>
          </a:pPr>
          <a:r>
            <a:rPr lang="en-US" sz="1200" b="0" kern="1200" dirty="0" smtClean="0"/>
            <a:t>Hormones, chemicals, and cellular systems prepare for life in a benevolent world</a:t>
          </a:r>
          <a:endParaRPr lang="en-US" sz="1200" b="1" kern="1200" dirty="0"/>
        </a:p>
      </dsp:txBody>
      <dsp:txXfrm>
        <a:off x="45404" y="133304"/>
        <a:ext cx="1622053" cy="1276440"/>
      </dsp:txXfrm>
    </dsp:sp>
    <dsp:sp modelId="{8951FA9F-7B45-4FE6-90E3-5BE9FF8BC2E8}">
      <dsp:nvSpPr>
        <dsp:cNvPr id="0" name=""/>
        <dsp:cNvSpPr/>
      </dsp:nvSpPr>
      <dsp:spPr>
        <a:xfrm>
          <a:off x="1877317" y="560541"/>
          <a:ext cx="360713" cy="421966"/>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877317" y="644934"/>
        <a:ext cx="252499" cy="253180"/>
      </dsp:txXfrm>
    </dsp:sp>
    <dsp:sp modelId="{599D15E7-BE99-42AE-9ED3-3C9A8D9131A6}">
      <dsp:nvSpPr>
        <dsp:cNvPr id="0" name=""/>
        <dsp:cNvSpPr/>
      </dsp:nvSpPr>
      <dsp:spPr>
        <a:xfrm>
          <a:off x="2387761" y="93592"/>
          <a:ext cx="1701477" cy="1355864"/>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smtClean="0"/>
            <a:t>INDIVIDUAL</a:t>
          </a:r>
        </a:p>
        <a:p>
          <a:pPr marL="228600" lvl="0" indent="-228600" algn="l" defTabSz="533400">
            <a:lnSpc>
              <a:spcPct val="90000"/>
            </a:lnSpc>
            <a:spcBef>
              <a:spcPct val="0"/>
            </a:spcBef>
            <a:spcAft>
              <a:spcPts val="0"/>
            </a:spcAft>
          </a:pPr>
          <a:r>
            <a:rPr lang="en-US" sz="1200" b="0" kern="1200" dirty="0" smtClean="0"/>
            <a:t>&gt; Laid back</a:t>
          </a:r>
        </a:p>
        <a:p>
          <a:pPr marL="228600" lvl="0" indent="-228600" algn="l" defTabSz="533400">
            <a:lnSpc>
              <a:spcPct val="90000"/>
            </a:lnSpc>
            <a:spcBef>
              <a:spcPct val="0"/>
            </a:spcBef>
            <a:spcAft>
              <a:spcPts val="0"/>
            </a:spcAft>
          </a:pPr>
          <a:r>
            <a:rPr lang="en-US" sz="1200" b="0" kern="1200" dirty="0" smtClean="0"/>
            <a:t>&gt; Relationship-oriented</a:t>
          </a:r>
        </a:p>
        <a:p>
          <a:pPr marL="228600" lvl="0" indent="-228600" algn="l" defTabSz="533400">
            <a:lnSpc>
              <a:spcPct val="90000"/>
            </a:lnSpc>
            <a:spcBef>
              <a:spcPct val="0"/>
            </a:spcBef>
            <a:spcAft>
              <a:spcPts val="0"/>
            </a:spcAft>
          </a:pPr>
          <a:r>
            <a:rPr lang="en-US" sz="1200" b="0" kern="1200" dirty="0" smtClean="0"/>
            <a:t>&gt; Think things through</a:t>
          </a:r>
        </a:p>
        <a:p>
          <a:pPr marL="228600" lvl="0" indent="-228600" algn="l" defTabSz="533400">
            <a:lnSpc>
              <a:spcPct val="90000"/>
            </a:lnSpc>
            <a:spcBef>
              <a:spcPct val="0"/>
            </a:spcBef>
            <a:spcAft>
              <a:spcPts val="0"/>
            </a:spcAft>
          </a:pPr>
          <a:r>
            <a:rPr lang="en-US" sz="1200" b="0" kern="1200" dirty="0" smtClean="0"/>
            <a:t>&gt; “Process over power”</a:t>
          </a:r>
        </a:p>
      </dsp:txBody>
      <dsp:txXfrm>
        <a:off x="2427473" y="133304"/>
        <a:ext cx="1622053" cy="1276440"/>
      </dsp:txXfrm>
    </dsp:sp>
    <dsp:sp modelId="{5582B327-BCBE-4F36-A57D-0C9BB2835967}">
      <dsp:nvSpPr>
        <dsp:cNvPr id="0" name=""/>
        <dsp:cNvSpPr/>
      </dsp:nvSpPr>
      <dsp:spPr>
        <a:xfrm>
          <a:off x="4259386" y="560541"/>
          <a:ext cx="360713" cy="421966"/>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259386" y="644934"/>
        <a:ext cx="252499" cy="253180"/>
      </dsp:txXfrm>
    </dsp:sp>
    <dsp:sp modelId="{9EC05657-A545-43CE-8D4A-2E344C730825}">
      <dsp:nvSpPr>
        <dsp:cNvPr id="0" name=""/>
        <dsp:cNvSpPr/>
      </dsp:nvSpPr>
      <dsp:spPr>
        <a:xfrm>
          <a:off x="4769829" y="93592"/>
          <a:ext cx="1701477" cy="1355864"/>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smtClean="0"/>
            <a:t>OUTCOME</a:t>
          </a:r>
        </a:p>
        <a:p>
          <a:pPr lvl="0" algn="l" defTabSz="533400">
            <a:lnSpc>
              <a:spcPct val="90000"/>
            </a:lnSpc>
            <a:spcBef>
              <a:spcPct val="0"/>
            </a:spcBef>
            <a:spcAft>
              <a:spcPct val="35000"/>
            </a:spcAft>
          </a:pPr>
          <a:r>
            <a:rPr lang="en-US" sz="1200" b="0" kern="1200" dirty="0" smtClean="0"/>
            <a:t>Individual and species live peacefully in good times; vulnerable in poor conditions</a:t>
          </a:r>
          <a:endParaRPr lang="en-US" sz="1200" b="0" kern="1200" dirty="0"/>
        </a:p>
      </dsp:txBody>
      <dsp:txXfrm>
        <a:off x="4809541" y="133304"/>
        <a:ext cx="1622053" cy="12764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6167FB4-0B2F-4CEA-831F-9B19B09FEBC4}" type="datetimeFigureOut">
              <a:rPr lang="en-US" smtClean="0"/>
              <a:t>7/26/2013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9080F60-150E-418F-86F6-E59951DB8ED4}" type="slidenum">
              <a:rPr lang="en-US" smtClean="0"/>
              <a:t>‹#›</a:t>
            </a:fld>
            <a:endParaRPr lang="en-US"/>
          </a:p>
        </p:txBody>
      </p:sp>
    </p:spTree>
    <p:extLst>
      <p:ext uri="{BB962C8B-B14F-4D97-AF65-F5344CB8AC3E}">
        <p14:creationId xmlns:p14="http://schemas.microsoft.com/office/powerpoint/2010/main" val="1033219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D25721D-5C94-495B-A432-7FF5312F58E1}" type="datetimeFigureOut">
              <a:rPr lang="en-US" smtClean="0"/>
              <a:pPr/>
              <a:t>7/26/2013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A26F7B6-D224-4F53-88A3-6B21403B748D}" type="slidenum">
              <a:rPr lang="en-US" smtClean="0"/>
              <a:pPr/>
              <a:t>‹#›</a:t>
            </a:fld>
            <a:endParaRPr lang="en-US"/>
          </a:p>
        </p:txBody>
      </p:sp>
    </p:spTree>
    <p:extLst>
      <p:ext uri="{BB962C8B-B14F-4D97-AF65-F5344CB8AC3E}">
        <p14:creationId xmlns:p14="http://schemas.microsoft.com/office/powerpoint/2010/main" val="196579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43A94E-45EB-4577-9977-523AAF22925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408769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C446E0-DAE4-4B8D-80E2-3CA117475DAC}"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231762" indent="-231762"/>
            <a:endParaRPr lang="en-US" dirty="0"/>
          </a:p>
        </p:txBody>
      </p:sp>
      <p:sp>
        <p:nvSpPr>
          <p:cNvPr id="4" name="Slide Number Placeholder 3"/>
          <p:cNvSpPr>
            <a:spLocks noGrp="1"/>
          </p:cNvSpPr>
          <p:nvPr>
            <p:ph type="sldNum" sz="quarter" idx="10"/>
          </p:nvPr>
        </p:nvSpPr>
        <p:spPr/>
        <p:txBody>
          <a:bodyPr/>
          <a:lstStyle/>
          <a:p>
            <a:fld id="{B9C978A9-8697-4B4B-9720-A66F2BC722D1}" type="slidenum">
              <a:rPr lang="en-US" smtClean="0">
                <a:solidFill>
                  <a:prstClr val="black"/>
                </a:solidFill>
              </a:rPr>
              <a:pPr/>
              <a:t>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8" name="Rectangle 7"/>
          <p:cNvSpPr/>
          <p:nvPr/>
        </p:nvSpPr>
        <p:spPr>
          <a:xfrm>
            <a:off x="7924800" y="1943100"/>
            <a:ext cx="1219200" cy="1314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943100"/>
            <a:ext cx="7924800" cy="1314450"/>
          </a:xfrm>
          <a:solidFill>
            <a:schemeClr val="tx2"/>
          </a:solidFill>
        </p:spPr>
        <p:txBody>
          <a:bodyPr>
            <a:normAutofit/>
          </a:bodyPr>
          <a:lstStyle>
            <a:lvl1pPr marL="457200" indent="0" algn="l">
              <a:defRPr sz="4000" b="1">
                <a:solidFill>
                  <a:schemeClr val="bg1"/>
                </a:solidFill>
                <a:latin typeface="+mn-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0" y="3314700"/>
            <a:ext cx="6553200" cy="1257300"/>
          </a:xfrm>
        </p:spPr>
        <p:txBody>
          <a:bodyPr>
            <a:normAutofit/>
          </a:bodyPr>
          <a:lstStyle>
            <a:lvl1pPr marL="457200" indent="0" algn="l">
              <a:buNone/>
              <a:defRPr sz="2400" b="1">
                <a:solidFill>
                  <a:schemeClr val="tx2"/>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ACF mini-logo.JPG"/>
          <p:cNvPicPr>
            <a:picLocks noChangeAspect="1"/>
          </p:cNvPicPr>
          <p:nvPr/>
        </p:nvPicPr>
        <p:blipFill>
          <a:blip r:embed="rId2" cstate="print"/>
          <a:stretch>
            <a:fillRect/>
          </a:stretch>
        </p:blipFill>
        <p:spPr>
          <a:xfrm>
            <a:off x="8153400" y="2000250"/>
            <a:ext cx="843900" cy="12501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81B13576-16D6-4BD9-B38B-8DE48EDEC21E}" type="slidenum">
              <a:rPr lang="en-US" smtClean="0"/>
              <a:pPr/>
              <a:t>‹#›</a:t>
            </a:fld>
            <a:endParaRPr lang="en-US"/>
          </a:p>
        </p:txBody>
      </p:sp>
      <p:sp>
        <p:nvSpPr>
          <p:cNvPr id="8"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pPr/>
              <a:t>7/26/2013</a:t>
            </a:fld>
            <a:endParaRPr lang="en-US"/>
          </a:p>
        </p:txBody>
      </p:sp>
      <p:sp>
        <p:nvSpPr>
          <p:cNvPr id="9"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81B13576-16D6-4BD9-B38B-8DE48EDEC21E}" type="slidenum">
              <a:rPr lang="en-US" smtClean="0"/>
              <a:pPr/>
              <a:t>‹#›</a:t>
            </a:fld>
            <a:endParaRPr lang="en-US"/>
          </a:p>
        </p:txBody>
      </p:sp>
      <p:sp>
        <p:nvSpPr>
          <p:cNvPr id="8"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pPr/>
              <a:t>7/26/2013</a:t>
            </a:fld>
            <a:endParaRPr lang="en-US"/>
          </a:p>
        </p:txBody>
      </p:sp>
      <p:sp>
        <p:nvSpPr>
          <p:cNvPr id="9"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914650"/>
            <a:ext cx="7772400" cy="628650"/>
          </a:xfrm>
        </p:spPr>
        <p:txBody>
          <a:bodyPr>
            <a:normAutofit/>
          </a:bodyPr>
          <a:lstStyle>
            <a:lvl1pPr marL="0" indent="0" algn="l">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Apr. 2,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Ntl. Forum on Youth Violence Prevention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33DFC-8A66-4608-995A-7201BFA2730A}" type="slidenum">
              <a:rPr lang="en-US" smtClean="0">
                <a:solidFill>
                  <a:prstClr val="black">
                    <a:tint val="75000"/>
                  </a:prstClr>
                </a:solidFill>
              </a:rPr>
              <a:pPr/>
              <a:t>‹#›</a:t>
            </a:fld>
            <a:endParaRPr lang="en-US">
              <a:solidFill>
                <a:prstClr val="black">
                  <a:tint val="75000"/>
                </a:prstClr>
              </a:solidFill>
            </a:endParaRPr>
          </a:p>
        </p:txBody>
      </p:sp>
      <p:pic>
        <p:nvPicPr>
          <p:cNvPr id="7" name="Picture 6" descr="HHS Logo.png"/>
          <p:cNvPicPr>
            <a:picLocks noChangeAspect="1"/>
          </p:cNvPicPr>
          <p:nvPr/>
        </p:nvPicPr>
        <p:blipFill>
          <a:blip r:embed="rId2" cstate="print">
            <a:duotone>
              <a:schemeClr val="bg2">
                <a:shade val="45000"/>
                <a:satMod val="135000"/>
              </a:schemeClr>
              <a:prstClr val="white"/>
            </a:duotone>
            <a:lum bright="100000" contrast="100000"/>
          </a:blip>
          <a:stretch>
            <a:fillRect/>
          </a:stretch>
        </p:blipFill>
        <p:spPr>
          <a:xfrm>
            <a:off x="7234881" y="3829052"/>
            <a:ext cx="1074962" cy="795471"/>
          </a:xfrm>
          <a:prstGeom prst="rect">
            <a:avLst/>
          </a:prstGeom>
        </p:spPr>
      </p:pic>
      <p:pic>
        <p:nvPicPr>
          <p:cNvPr id="8" name="Picture 7" descr="CB Logo.png"/>
          <p:cNvPicPr>
            <a:picLocks noChangeAspect="1"/>
          </p:cNvPicPr>
          <p:nvPr/>
        </p:nvPicPr>
        <p:blipFill>
          <a:blip r:embed="rId3" cstate="print">
            <a:duotone>
              <a:schemeClr val="bg2">
                <a:shade val="45000"/>
                <a:satMod val="135000"/>
              </a:schemeClr>
              <a:prstClr val="white"/>
            </a:duotone>
            <a:lum bright="100000" contrast="100000"/>
          </a:blip>
          <a:srcRect l="-4550" t="16213" r="27271" b="41553"/>
          <a:stretch>
            <a:fillRect/>
          </a:stretch>
        </p:blipFill>
        <p:spPr>
          <a:xfrm>
            <a:off x="3810000" y="4045212"/>
            <a:ext cx="3429000" cy="378199"/>
          </a:xfrm>
          <a:prstGeom prst="rect">
            <a:avLst/>
          </a:prstGeom>
        </p:spPr>
      </p:pic>
    </p:spTree>
    <p:extLst>
      <p:ext uri="{BB962C8B-B14F-4D97-AF65-F5344CB8AC3E}">
        <p14:creationId xmlns:p14="http://schemas.microsoft.com/office/powerpoint/2010/main" val="316157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 2, 2012</a:t>
            </a:r>
            <a:endParaRPr lang="en-US">
              <a:solidFill>
                <a:prstClr val="black">
                  <a:tint val="75000"/>
                </a:prstClr>
              </a:solidFill>
            </a:endParaRPr>
          </a:p>
        </p:txBody>
      </p:sp>
      <p:sp>
        <p:nvSpPr>
          <p:cNvPr id="5" name="Footer Placeholder 4"/>
          <p:cNvSpPr>
            <a:spLocks noGrp="1"/>
          </p:cNvSpPr>
          <p:nvPr>
            <p:ph type="ftr" sz="quarter" idx="11"/>
          </p:nvPr>
        </p:nvSpPr>
        <p:spPr>
          <a:xfrm>
            <a:off x="3124200" y="4869657"/>
            <a:ext cx="2895600" cy="273844"/>
          </a:xfrm>
        </p:spPr>
        <p:txBody>
          <a:bodyPr/>
          <a:lstStyle/>
          <a:p>
            <a:r>
              <a:rPr lang="en-US" smtClean="0">
                <a:solidFill>
                  <a:prstClr val="black">
                    <a:tint val="75000"/>
                  </a:prstClr>
                </a:solidFill>
              </a:rPr>
              <a:t>Ntl. Forum on Youth Violence Prevention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33DFC-8A66-4608-995A-7201BFA27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555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i="1">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Apr. 2,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Ntl. Forum on Youth Violence Prevention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33DFC-8A66-4608-995A-7201BFA27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33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Apr. 2, 2012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Ntl. Forum on Youth Violence Prevention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33DFC-8A66-4608-995A-7201BFA27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980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Apr. 2, 2012</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Ntl. Forum on Youth Violence Prevention</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933DFC-8A66-4608-995A-7201BFA27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95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Apr. 2, 2012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Ntl. Forum on Youth Violence Prevention</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933DFC-8A66-4608-995A-7201BFA27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461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Apr. 2, 2012</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Ntl. Forum on Youth Violence Prevention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933DFC-8A66-4608-995A-7201BFA27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363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Apr. 2, 2012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Ntl. Forum on Youth Violence Prevention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33DFC-8A66-4608-995A-7201BFA27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74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0" indent="0" algn="l">
              <a:defRPr sz="1050">
                <a:solidFill>
                  <a:schemeClr val="bg1"/>
                </a:solidFill>
              </a:defRPr>
            </a:lvl1pPr>
          </a:lstStyle>
          <a:p>
            <a:fld id="{81B13576-16D6-4BD9-B38B-8DE48EDEC21E}" type="slidenum">
              <a:rPr lang="en-US" smtClean="0"/>
              <a:pPr/>
              <a:t>‹#›</a:t>
            </a:fld>
            <a:endParaRPr lang="en-US"/>
          </a:p>
        </p:txBody>
      </p:sp>
      <p:sp>
        <p:nvSpPr>
          <p:cNvPr id="8"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pPr/>
              <a:t>7/26/2013</a:t>
            </a:fld>
            <a:endParaRPr lang="en-US"/>
          </a:p>
        </p:txBody>
      </p:sp>
      <p:sp>
        <p:nvSpPr>
          <p:cNvPr id="9"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Apr. 2, 2012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Ntl. Forum on Youth Violence Prevention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33DFC-8A66-4608-995A-7201BFA27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169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 2,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Ntl. Forum on Youth Violence Prevention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33DFC-8A66-4608-995A-7201BFA27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520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 2,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Ntl. Forum on Youth Violence Prevention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33DFC-8A66-4608-995A-7201BFA27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947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8" name="Rectangle 7"/>
          <p:cNvSpPr/>
          <p:nvPr/>
        </p:nvSpPr>
        <p:spPr>
          <a:xfrm>
            <a:off x="7924800" y="1943100"/>
            <a:ext cx="1219200" cy="1314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0" y="1943100"/>
            <a:ext cx="7924800" cy="1314450"/>
          </a:xfrm>
          <a:solidFill>
            <a:schemeClr val="tx2"/>
          </a:solidFill>
        </p:spPr>
        <p:txBody>
          <a:bodyPr>
            <a:normAutofit/>
          </a:bodyPr>
          <a:lstStyle>
            <a:lvl1pPr marL="457200" indent="0" algn="l">
              <a:defRPr sz="4000" b="1">
                <a:solidFill>
                  <a:schemeClr val="bg1"/>
                </a:solidFill>
                <a:latin typeface="+mn-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0" y="3314700"/>
            <a:ext cx="6553200" cy="1257300"/>
          </a:xfrm>
        </p:spPr>
        <p:txBody>
          <a:bodyPr>
            <a:normAutofit/>
          </a:bodyPr>
          <a:lstStyle>
            <a:lvl1pPr marL="457200" indent="0" algn="l">
              <a:buNone/>
              <a:defRPr sz="2400" b="1">
                <a:solidFill>
                  <a:schemeClr val="tx2"/>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ACF mini-logo.JPG"/>
          <p:cNvPicPr>
            <a:picLocks noChangeAspect="1"/>
          </p:cNvPicPr>
          <p:nvPr/>
        </p:nvPicPr>
        <p:blipFill>
          <a:blip r:embed="rId2" cstate="print"/>
          <a:stretch>
            <a:fillRect/>
          </a:stretch>
        </p:blipFill>
        <p:spPr>
          <a:xfrm>
            <a:off x="8153400" y="2000250"/>
            <a:ext cx="843900" cy="1250156"/>
          </a:xfrm>
          <a:prstGeom prst="rect">
            <a:avLst/>
          </a:prstGeom>
        </p:spPr>
      </p:pic>
    </p:spTree>
    <p:extLst>
      <p:ext uri="{BB962C8B-B14F-4D97-AF65-F5344CB8AC3E}">
        <p14:creationId xmlns:p14="http://schemas.microsoft.com/office/powerpoint/2010/main" val="4096653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0" indent="0" algn="l">
              <a:defRPr sz="1050">
                <a:solidFill>
                  <a:schemeClr val="bg1"/>
                </a:solidFill>
              </a:defRPr>
            </a:lvl1pPr>
          </a:lstStyle>
          <a:p>
            <a:fld id="{81B13576-16D6-4BD9-B38B-8DE48EDEC21E}" type="slidenum">
              <a:rPr lang="en-US" smtClean="0">
                <a:solidFill>
                  <a:prstClr val="white"/>
                </a:solidFill>
              </a:rPr>
              <a:pPr/>
              <a:t>‹#›</a:t>
            </a:fld>
            <a:endParaRPr lang="en-US">
              <a:solidFill>
                <a:prstClr val="white"/>
              </a:solidFill>
            </a:endParaRPr>
          </a:p>
        </p:txBody>
      </p:sp>
      <p:sp>
        <p:nvSpPr>
          <p:cNvPr id="8"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solidFill>
                  <a:srgbClr val="264A64"/>
                </a:solidFill>
              </a:rPr>
              <a:pPr/>
              <a:t>7/26/2013</a:t>
            </a:fld>
            <a:endParaRPr lang="en-US">
              <a:solidFill>
                <a:srgbClr val="264A64"/>
              </a:solidFill>
            </a:endParaRPr>
          </a:p>
        </p:txBody>
      </p:sp>
      <p:sp>
        <p:nvSpPr>
          <p:cNvPr id="9"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463913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25982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81B13576-16D6-4BD9-B38B-8DE48EDEC21E}"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10"/>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solidFill>
                  <a:srgbClr val="264A64"/>
                </a:solidFill>
              </a:rPr>
              <a:pPr/>
              <a:t>7/26/2013</a:t>
            </a:fld>
            <a:endParaRPr lang="en-US">
              <a:solidFill>
                <a:srgbClr val="264A64"/>
              </a:solidFill>
            </a:endParaRPr>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3853923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000" b="1">
                <a:solidFill>
                  <a:schemeClr val="accent3"/>
                </a:solidFill>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28" y="1151335"/>
            <a:ext cx="4041775" cy="479822"/>
          </a:xfrm>
        </p:spPr>
        <p:txBody>
          <a:bodyPr anchor="b">
            <a:normAutofit/>
          </a:bodyPr>
          <a:lstStyle>
            <a:lvl1pPr marL="0" indent="0">
              <a:buNone/>
              <a:defRPr lang="en-US" sz="2000" b="1" kern="1200" dirty="0" smtClean="0">
                <a:solidFill>
                  <a:schemeClr val="accent3"/>
                </a:solidFill>
                <a:latin typeface="Arial Narrow"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chemeClr val="tx2"/>
              </a:buClr>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81B13576-16D6-4BD9-B38B-8DE48EDEC21E}" type="slidenum">
              <a:rPr lang="en-US" smtClean="0">
                <a:solidFill>
                  <a:prstClr val="white"/>
                </a:solidFill>
              </a:rPr>
              <a:pPr/>
              <a:t>‹#›</a:t>
            </a:fld>
            <a:endParaRPr lang="en-US">
              <a:solidFill>
                <a:prstClr val="white"/>
              </a:solidFill>
            </a:endParaRPr>
          </a:p>
        </p:txBody>
      </p:sp>
      <p:sp>
        <p:nvSpPr>
          <p:cNvPr id="11" name="Date Placeholder 3"/>
          <p:cNvSpPr>
            <a:spLocks noGrp="1"/>
          </p:cNvSpPr>
          <p:nvPr>
            <p:ph type="dt" sz="half" idx="11"/>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solidFill>
                  <a:srgbClr val="264A64"/>
                </a:solidFill>
              </a:rPr>
              <a:pPr/>
              <a:t>7/26/2013</a:t>
            </a:fld>
            <a:endParaRPr lang="en-US">
              <a:solidFill>
                <a:srgbClr val="264A64"/>
              </a:solidFill>
            </a:endParaRPr>
          </a:p>
        </p:txBody>
      </p:sp>
      <p:sp>
        <p:nvSpPr>
          <p:cNvPr id="12" name="Footer Placeholder 4"/>
          <p:cNvSpPr>
            <a:spLocks noGrp="1"/>
          </p:cNvSpPr>
          <p:nvPr>
            <p:ph type="ftr" sz="quarter" idx="12"/>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947278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81B13576-16D6-4BD9-B38B-8DE48EDEC21E}" type="slidenum">
              <a:rPr lang="en-US" smtClean="0">
                <a:solidFill>
                  <a:prstClr val="white"/>
                </a:solidFill>
              </a:rPr>
              <a:pPr/>
              <a:t>‹#›</a:t>
            </a:fld>
            <a:endParaRPr lang="en-US">
              <a:solidFill>
                <a:prstClr val="white"/>
              </a:solidFill>
            </a:endParaRPr>
          </a:p>
        </p:txBody>
      </p:sp>
      <p:sp>
        <p:nvSpPr>
          <p:cNvPr id="7"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solidFill>
                  <a:srgbClr val="264A64"/>
                </a:solidFill>
              </a:rPr>
              <a:pPr/>
              <a:t>7/26/2013</a:t>
            </a:fld>
            <a:endParaRPr lang="en-US">
              <a:solidFill>
                <a:srgbClr val="264A64"/>
              </a:solidFill>
            </a:endParaRPr>
          </a:p>
        </p:txBody>
      </p:sp>
      <p:sp>
        <p:nvSpPr>
          <p:cNvPr id="8"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2746864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81B13576-16D6-4BD9-B38B-8DE48EDEC21E}" type="slidenum">
              <a:rPr lang="en-US" smtClean="0">
                <a:solidFill>
                  <a:prstClr val="white"/>
                </a:solidFill>
              </a:rPr>
              <a:pPr/>
              <a:t>‹#›</a:t>
            </a:fld>
            <a:endParaRPr lang="en-US">
              <a:solidFill>
                <a:prstClr val="white"/>
              </a:solidFill>
            </a:endParaRPr>
          </a:p>
        </p:txBody>
      </p:sp>
      <p:sp>
        <p:nvSpPr>
          <p:cNvPr id="6"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solidFill>
                  <a:srgbClr val="264A64"/>
                </a:solidFill>
              </a:rPr>
              <a:pPr/>
              <a:t>7/26/2013</a:t>
            </a:fld>
            <a:endParaRPr lang="en-US">
              <a:solidFill>
                <a:srgbClr val="264A64"/>
              </a:solidFill>
            </a:endParaRPr>
          </a:p>
        </p:txBody>
      </p:sp>
      <p:sp>
        <p:nvSpPr>
          <p:cNvPr id="7"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212159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81B13576-16D6-4BD9-B38B-8DE48EDEC21E}"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10"/>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solidFill>
                  <a:srgbClr val="264A64"/>
                </a:solidFill>
              </a:rPr>
              <a:pPr/>
              <a:t>7/26/2013</a:t>
            </a:fld>
            <a:endParaRPr lang="en-US">
              <a:solidFill>
                <a:srgbClr val="264A64"/>
              </a:solidFill>
            </a:endParaRPr>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3363144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81B13576-16D6-4BD9-B38B-8DE48EDEC21E}"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10"/>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solidFill>
                  <a:srgbClr val="264A64"/>
                </a:solidFill>
              </a:rPr>
              <a:pPr/>
              <a:t>7/26/2013</a:t>
            </a:fld>
            <a:endParaRPr lang="en-US">
              <a:solidFill>
                <a:srgbClr val="264A64"/>
              </a:solidFill>
            </a:endParaRPr>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1686924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81B13576-16D6-4BD9-B38B-8DE48EDEC21E}" type="slidenum">
              <a:rPr lang="en-US" smtClean="0">
                <a:solidFill>
                  <a:prstClr val="white"/>
                </a:solidFill>
              </a:rPr>
              <a:pPr/>
              <a:t>‹#›</a:t>
            </a:fld>
            <a:endParaRPr lang="en-US">
              <a:solidFill>
                <a:prstClr val="white"/>
              </a:solidFill>
            </a:endParaRPr>
          </a:p>
        </p:txBody>
      </p:sp>
      <p:sp>
        <p:nvSpPr>
          <p:cNvPr id="8"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solidFill>
                  <a:srgbClr val="264A64"/>
                </a:solidFill>
              </a:rPr>
              <a:pPr/>
              <a:t>7/26/2013</a:t>
            </a:fld>
            <a:endParaRPr lang="en-US">
              <a:solidFill>
                <a:srgbClr val="264A64"/>
              </a:solidFill>
            </a:endParaRPr>
          </a:p>
        </p:txBody>
      </p:sp>
      <p:sp>
        <p:nvSpPr>
          <p:cNvPr id="9"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773703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81B13576-16D6-4BD9-B38B-8DE48EDEC21E}" type="slidenum">
              <a:rPr lang="en-US" smtClean="0">
                <a:solidFill>
                  <a:prstClr val="white"/>
                </a:solidFill>
              </a:rPr>
              <a:pPr/>
              <a:t>‹#›</a:t>
            </a:fld>
            <a:endParaRPr lang="en-US">
              <a:solidFill>
                <a:prstClr val="white"/>
              </a:solidFill>
            </a:endParaRPr>
          </a:p>
        </p:txBody>
      </p:sp>
      <p:sp>
        <p:nvSpPr>
          <p:cNvPr id="8"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solidFill>
                  <a:srgbClr val="264A64"/>
                </a:solidFill>
              </a:rPr>
              <a:pPr/>
              <a:t>7/26/2013</a:t>
            </a:fld>
            <a:endParaRPr lang="en-US">
              <a:solidFill>
                <a:srgbClr val="264A64"/>
              </a:solidFill>
            </a:endParaRPr>
          </a:p>
        </p:txBody>
      </p:sp>
      <p:sp>
        <p:nvSpPr>
          <p:cNvPr id="9"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2068555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8" name="Rectangle 7"/>
          <p:cNvSpPr/>
          <p:nvPr/>
        </p:nvSpPr>
        <p:spPr>
          <a:xfrm>
            <a:off x="7924800" y="1943100"/>
            <a:ext cx="1219200" cy="1314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0" y="1943100"/>
            <a:ext cx="7924800" cy="1314450"/>
          </a:xfrm>
          <a:solidFill>
            <a:schemeClr val="tx2"/>
          </a:solidFill>
        </p:spPr>
        <p:txBody>
          <a:bodyPr>
            <a:normAutofit/>
          </a:bodyPr>
          <a:lstStyle>
            <a:lvl1pPr marL="457200" indent="0" algn="l">
              <a:defRPr sz="4000" b="1">
                <a:solidFill>
                  <a:schemeClr val="bg1"/>
                </a:solidFill>
                <a:latin typeface="+mn-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0" y="3314700"/>
            <a:ext cx="6553200" cy="1257300"/>
          </a:xfrm>
        </p:spPr>
        <p:txBody>
          <a:bodyPr>
            <a:normAutofit/>
          </a:bodyPr>
          <a:lstStyle>
            <a:lvl1pPr marL="457200" indent="0" algn="l">
              <a:buNone/>
              <a:defRPr sz="2400" b="1">
                <a:solidFill>
                  <a:schemeClr val="tx2"/>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ACF mini-logo.JPG"/>
          <p:cNvPicPr>
            <a:picLocks noChangeAspect="1"/>
          </p:cNvPicPr>
          <p:nvPr/>
        </p:nvPicPr>
        <p:blipFill>
          <a:blip r:embed="rId2" cstate="print"/>
          <a:stretch>
            <a:fillRect/>
          </a:stretch>
        </p:blipFill>
        <p:spPr>
          <a:xfrm>
            <a:off x="8153400" y="2000250"/>
            <a:ext cx="843900" cy="1250156"/>
          </a:xfrm>
          <a:prstGeom prst="rect">
            <a:avLst/>
          </a:prstGeom>
        </p:spPr>
      </p:pic>
    </p:spTree>
    <p:extLst>
      <p:ext uri="{BB962C8B-B14F-4D97-AF65-F5344CB8AC3E}">
        <p14:creationId xmlns:p14="http://schemas.microsoft.com/office/powerpoint/2010/main" val="256094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0"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8"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5/29/2013</a:t>
            </a:r>
            <a:endParaRPr lang="en-US">
              <a:solidFill>
                <a:srgbClr val="264A64"/>
              </a:solidFill>
            </a:endParaRPr>
          </a:p>
        </p:txBody>
      </p:sp>
      <p:sp>
        <p:nvSpPr>
          <p:cNvPr id="9"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1906192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07462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10"/>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5/29/2013</a:t>
            </a:r>
            <a:endParaRPr lang="en-US">
              <a:solidFill>
                <a:srgbClr val="264A64"/>
              </a:solidFill>
            </a:endParaRPr>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842166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000" b="1">
                <a:solidFill>
                  <a:schemeClr val="accent3"/>
                </a:solidFill>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28" y="1151335"/>
            <a:ext cx="4041775" cy="479822"/>
          </a:xfrm>
        </p:spPr>
        <p:txBody>
          <a:bodyPr anchor="b">
            <a:normAutofit/>
          </a:bodyPr>
          <a:lstStyle>
            <a:lvl1pPr marL="0" indent="0">
              <a:buNone/>
              <a:defRPr lang="en-US" sz="2000" b="1" kern="1200" dirty="0" smtClean="0">
                <a:solidFill>
                  <a:schemeClr val="accent3"/>
                </a:solidFill>
                <a:latin typeface="Arial Narrow"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chemeClr val="tx2"/>
              </a:buClr>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11" name="Date Placeholder 3"/>
          <p:cNvSpPr>
            <a:spLocks noGrp="1"/>
          </p:cNvSpPr>
          <p:nvPr>
            <p:ph type="dt" sz="half" idx="11"/>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5/29/2013</a:t>
            </a:r>
            <a:endParaRPr lang="en-US">
              <a:solidFill>
                <a:srgbClr val="264A64"/>
              </a:solidFill>
            </a:endParaRPr>
          </a:p>
        </p:txBody>
      </p:sp>
      <p:sp>
        <p:nvSpPr>
          <p:cNvPr id="12" name="Footer Placeholder 4"/>
          <p:cNvSpPr>
            <a:spLocks noGrp="1"/>
          </p:cNvSpPr>
          <p:nvPr>
            <p:ph type="ftr" sz="quarter" idx="12"/>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3397321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7"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5/29/2013</a:t>
            </a:r>
            <a:endParaRPr lang="en-US">
              <a:solidFill>
                <a:srgbClr val="264A64"/>
              </a:solidFill>
            </a:endParaRPr>
          </a:p>
        </p:txBody>
      </p:sp>
      <p:sp>
        <p:nvSpPr>
          <p:cNvPr id="8"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373219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81B13576-16D6-4BD9-B38B-8DE48EDEC21E}" type="slidenum">
              <a:rPr lang="en-US" smtClean="0"/>
              <a:pPr/>
              <a:t>‹#›</a:t>
            </a:fld>
            <a:endParaRPr lang="en-US"/>
          </a:p>
        </p:txBody>
      </p:sp>
      <p:sp>
        <p:nvSpPr>
          <p:cNvPr id="9" name="Date Placeholder 3"/>
          <p:cNvSpPr>
            <a:spLocks noGrp="1"/>
          </p:cNvSpPr>
          <p:nvPr>
            <p:ph type="dt" sz="half" idx="10"/>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pPr/>
              <a:t>7/26/2013</a:t>
            </a:fld>
            <a:endParaRPr lang="en-US"/>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6"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5/29/2013</a:t>
            </a:r>
            <a:endParaRPr lang="en-US">
              <a:solidFill>
                <a:srgbClr val="264A64"/>
              </a:solidFill>
            </a:endParaRPr>
          </a:p>
        </p:txBody>
      </p:sp>
      <p:sp>
        <p:nvSpPr>
          <p:cNvPr id="7"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2421465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10"/>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5/29/2013</a:t>
            </a:r>
            <a:endParaRPr lang="en-US">
              <a:solidFill>
                <a:srgbClr val="264A64"/>
              </a:solidFill>
            </a:endParaRPr>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3127784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10"/>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5/29/2013</a:t>
            </a:r>
            <a:endParaRPr lang="en-US">
              <a:solidFill>
                <a:srgbClr val="264A64"/>
              </a:solidFill>
            </a:endParaRPr>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8490696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8"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5/29/2013</a:t>
            </a:r>
            <a:endParaRPr lang="en-US">
              <a:solidFill>
                <a:srgbClr val="264A64"/>
              </a:solidFill>
            </a:endParaRPr>
          </a:p>
        </p:txBody>
      </p:sp>
      <p:sp>
        <p:nvSpPr>
          <p:cNvPr id="9"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1469443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8"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5/29/2013</a:t>
            </a:r>
            <a:endParaRPr lang="en-US">
              <a:solidFill>
                <a:srgbClr val="264A64"/>
              </a:solidFill>
            </a:endParaRPr>
          </a:p>
        </p:txBody>
      </p:sp>
      <p:sp>
        <p:nvSpPr>
          <p:cNvPr id="9"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1250128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8" name="Rectangle 7"/>
          <p:cNvSpPr/>
          <p:nvPr/>
        </p:nvSpPr>
        <p:spPr>
          <a:xfrm>
            <a:off x="7924800" y="1943100"/>
            <a:ext cx="1219200" cy="1314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0" y="1943100"/>
            <a:ext cx="7924800" cy="1314450"/>
          </a:xfrm>
          <a:solidFill>
            <a:schemeClr val="tx2"/>
          </a:solidFill>
        </p:spPr>
        <p:txBody>
          <a:bodyPr>
            <a:normAutofit/>
          </a:bodyPr>
          <a:lstStyle>
            <a:lvl1pPr marL="457200" indent="0" algn="l">
              <a:defRPr sz="4000" b="1">
                <a:solidFill>
                  <a:schemeClr val="bg1"/>
                </a:solidFill>
                <a:latin typeface="+mn-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0" y="3314700"/>
            <a:ext cx="6553200" cy="1257300"/>
          </a:xfrm>
        </p:spPr>
        <p:txBody>
          <a:bodyPr>
            <a:normAutofit/>
          </a:bodyPr>
          <a:lstStyle>
            <a:lvl1pPr marL="457200" indent="0" algn="l">
              <a:buNone/>
              <a:defRPr sz="2400" b="1">
                <a:solidFill>
                  <a:schemeClr val="tx2"/>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ACF mini-logo.JPG"/>
          <p:cNvPicPr>
            <a:picLocks noChangeAspect="1"/>
          </p:cNvPicPr>
          <p:nvPr/>
        </p:nvPicPr>
        <p:blipFill>
          <a:blip r:embed="rId2" cstate="print"/>
          <a:stretch>
            <a:fillRect/>
          </a:stretch>
        </p:blipFill>
        <p:spPr>
          <a:xfrm>
            <a:off x="8153400" y="2000250"/>
            <a:ext cx="843900" cy="1250156"/>
          </a:xfrm>
          <a:prstGeom prst="rect">
            <a:avLst/>
          </a:prstGeom>
        </p:spPr>
      </p:pic>
    </p:spTree>
    <p:extLst>
      <p:ext uri="{BB962C8B-B14F-4D97-AF65-F5344CB8AC3E}">
        <p14:creationId xmlns:p14="http://schemas.microsoft.com/office/powerpoint/2010/main" val="2023628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0"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8"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7/19/2013</a:t>
            </a:r>
            <a:endParaRPr lang="en-US">
              <a:solidFill>
                <a:srgbClr val="264A64"/>
              </a:solidFill>
            </a:endParaRPr>
          </a:p>
        </p:txBody>
      </p:sp>
      <p:sp>
        <p:nvSpPr>
          <p:cNvPr id="9"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17043864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96979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10"/>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7/19/2013</a:t>
            </a:r>
            <a:endParaRPr lang="en-US">
              <a:solidFill>
                <a:srgbClr val="264A64"/>
              </a:solidFill>
            </a:endParaRPr>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12537795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000" b="1">
                <a:solidFill>
                  <a:schemeClr val="accent3"/>
                </a:solidFill>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28" y="1151335"/>
            <a:ext cx="4041775" cy="479822"/>
          </a:xfrm>
        </p:spPr>
        <p:txBody>
          <a:bodyPr anchor="b">
            <a:normAutofit/>
          </a:bodyPr>
          <a:lstStyle>
            <a:lvl1pPr marL="0" indent="0">
              <a:buNone/>
              <a:defRPr lang="en-US" sz="2000" b="1" kern="1200" dirty="0" smtClean="0">
                <a:solidFill>
                  <a:schemeClr val="accent3"/>
                </a:solidFill>
                <a:latin typeface="Arial Narrow"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chemeClr val="tx2"/>
              </a:buClr>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11" name="Date Placeholder 3"/>
          <p:cNvSpPr>
            <a:spLocks noGrp="1"/>
          </p:cNvSpPr>
          <p:nvPr>
            <p:ph type="dt" sz="half" idx="11"/>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7/19/2013</a:t>
            </a:r>
            <a:endParaRPr lang="en-US">
              <a:solidFill>
                <a:srgbClr val="264A64"/>
              </a:solidFill>
            </a:endParaRPr>
          </a:p>
        </p:txBody>
      </p:sp>
      <p:sp>
        <p:nvSpPr>
          <p:cNvPr id="12" name="Footer Placeholder 4"/>
          <p:cNvSpPr>
            <a:spLocks noGrp="1"/>
          </p:cNvSpPr>
          <p:nvPr>
            <p:ph type="ftr" sz="quarter" idx="12"/>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1258132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000" b="1">
                <a:solidFill>
                  <a:schemeClr val="accent3"/>
                </a:solidFill>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28" y="1151335"/>
            <a:ext cx="4041775" cy="479822"/>
          </a:xfrm>
        </p:spPr>
        <p:txBody>
          <a:bodyPr anchor="b">
            <a:normAutofit/>
          </a:bodyPr>
          <a:lstStyle>
            <a:lvl1pPr marL="0" indent="0">
              <a:buNone/>
              <a:defRPr lang="en-US" sz="2000" b="1" kern="1200" dirty="0" smtClean="0">
                <a:solidFill>
                  <a:schemeClr val="accent3"/>
                </a:solidFill>
                <a:latin typeface="Arial Narrow"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chemeClr val="tx2"/>
              </a:buClr>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81B13576-16D6-4BD9-B38B-8DE48EDEC21E}" type="slidenum">
              <a:rPr lang="en-US" smtClean="0"/>
              <a:pPr/>
              <a:t>‹#›</a:t>
            </a:fld>
            <a:endParaRPr lang="en-US"/>
          </a:p>
        </p:txBody>
      </p:sp>
      <p:sp>
        <p:nvSpPr>
          <p:cNvPr id="11" name="Date Placeholder 3"/>
          <p:cNvSpPr>
            <a:spLocks noGrp="1"/>
          </p:cNvSpPr>
          <p:nvPr>
            <p:ph type="dt" sz="half" idx="11"/>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pPr/>
              <a:t>7/26/2013</a:t>
            </a:fld>
            <a:endParaRPr lang="en-US"/>
          </a:p>
        </p:txBody>
      </p:sp>
      <p:sp>
        <p:nvSpPr>
          <p:cNvPr id="12" name="Footer Placeholder 4"/>
          <p:cNvSpPr>
            <a:spLocks noGrp="1"/>
          </p:cNvSpPr>
          <p:nvPr>
            <p:ph type="ftr" sz="quarter" idx="12"/>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7"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7/19/2013</a:t>
            </a:r>
            <a:endParaRPr lang="en-US">
              <a:solidFill>
                <a:srgbClr val="264A64"/>
              </a:solidFill>
            </a:endParaRPr>
          </a:p>
        </p:txBody>
      </p:sp>
      <p:sp>
        <p:nvSpPr>
          <p:cNvPr id="8"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20817418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6"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7/19/2013</a:t>
            </a:r>
            <a:endParaRPr lang="en-US">
              <a:solidFill>
                <a:srgbClr val="264A64"/>
              </a:solidFill>
            </a:endParaRPr>
          </a:p>
        </p:txBody>
      </p:sp>
      <p:sp>
        <p:nvSpPr>
          <p:cNvPr id="7"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36981555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10"/>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7/19/2013</a:t>
            </a:r>
            <a:endParaRPr lang="en-US">
              <a:solidFill>
                <a:srgbClr val="264A64"/>
              </a:solidFill>
            </a:endParaRPr>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30744198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10"/>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7/19/2013</a:t>
            </a:r>
            <a:endParaRPr lang="en-US">
              <a:solidFill>
                <a:srgbClr val="264A64"/>
              </a:solidFill>
            </a:endParaRPr>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2811271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8"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7/19/2013</a:t>
            </a:r>
            <a:endParaRPr lang="en-US">
              <a:solidFill>
                <a:srgbClr val="264A64"/>
              </a:solidFill>
            </a:endParaRPr>
          </a:p>
        </p:txBody>
      </p:sp>
      <p:sp>
        <p:nvSpPr>
          <p:cNvPr id="9"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1750437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8"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7/19/2013</a:t>
            </a:r>
            <a:endParaRPr lang="en-US">
              <a:solidFill>
                <a:srgbClr val="264A64"/>
              </a:solidFill>
            </a:endParaRPr>
          </a:p>
        </p:txBody>
      </p:sp>
      <p:sp>
        <p:nvSpPr>
          <p:cNvPr id="9"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extLst>
      <p:ext uri="{BB962C8B-B14F-4D97-AF65-F5344CB8AC3E}">
        <p14:creationId xmlns:p14="http://schemas.microsoft.com/office/powerpoint/2010/main" val="3959176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00151"/>
            <a:ext cx="8229600" cy="3394472"/>
          </a:xfrm>
        </p:spPr>
        <p:txBody>
          <a:bodyPr>
            <a:normAutofit/>
          </a:bodyPr>
          <a:lstStyle/>
          <a:p>
            <a:pPr lvl="0"/>
            <a:endParaRPr lang="en-US" noProof="0" dirty="0" smtClean="0"/>
          </a:p>
        </p:txBody>
      </p:sp>
      <p:sp>
        <p:nvSpPr>
          <p:cNvPr id="4" name="Footer Placeholder 2"/>
          <p:cNvSpPr>
            <a:spLocks noGrp="1"/>
          </p:cNvSpPr>
          <p:nvPr>
            <p:ph type="ftr" sz="quarter" idx="10"/>
          </p:nvPr>
        </p:nvSpPr>
        <p:spPr/>
        <p:txBody>
          <a:bodyPr/>
          <a:lstStyle>
            <a:lvl1pPr>
              <a:defRPr/>
            </a:lvl1pPr>
          </a:lstStyle>
          <a:p>
            <a:pPr>
              <a:defRPr/>
            </a:pPr>
            <a:endParaRPr lang="en-US">
              <a:solidFill>
                <a:srgbClr val="336A90"/>
              </a:solidFill>
            </a:endParaRPr>
          </a:p>
        </p:txBody>
      </p:sp>
      <p:sp>
        <p:nvSpPr>
          <p:cNvPr id="5" name="Date Placeholder 13"/>
          <p:cNvSpPr>
            <a:spLocks noGrp="1"/>
          </p:cNvSpPr>
          <p:nvPr>
            <p:ph type="dt" sz="half" idx="11"/>
          </p:nvPr>
        </p:nvSpPr>
        <p:spPr/>
        <p:txBody>
          <a:bodyPr/>
          <a:lstStyle>
            <a:lvl1pPr>
              <a:defRPr/>
            </a:lvl1pPr>
          </a:lstStyle>
          <a:p>
            <a:pPr>
              <a:defRPr/>
            </a:pPr>
            <a:r>
              <a:rPr lang="en-US" smtClean="0">
                <a:solidFill>
                  <a:srgbClr val="336A90"/>
                </a:solidFill>
              </a:rPr>
              <a:t>7/19/2013</a:t>
            </a:r>
            <a:endParaRPr lang="en-US">
              <a:solidFill>
                <a:srgbClr val="336A90"/>
              </a:solidFill>
            </a:endParaRPr>
          </a:p>
        </p:txBody>
      </p:sp>
      <p:sp>
        <p:nvSpPr>
          <p:cNvPr id="6" name="Slide Number Placeholder 22"/>
          <p:cNvSpPr>
            <a:spLocks noGrp="1"/>
          </p:cNvSpPr>
          <p:nvPr>
            <p:ph type="sldNum" sz="quarter" idx="12"/>
          </p:nvPr>
        </p:nvSpPr>
        <p:spPr/>
        <p:txBody>
          <a:bodyPr/>
          <a:lstStyle>
            <a:lvl1pPr>
              <a:defRPr/>
            </a:lvl1pPr>
          </a:lstStyle>
          <a:p>
            <a:pPr>
              <a:defRPr/>
            </a:pPr>
            <a:fld id="{445F17B1-04A5-4698-BAF9-528D9BFA4E6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9929759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0" indent="0" algn="l">
              <a:defRPr sz="1050">
                <a:solidFill>
                  <a:schemeClr val="bg1"/>
                </a:solidFill>
              </a:defRPr>
            </a:lvl1pPr>
          </a:lstStyle>
          <a:p>
            <a:fld id="{1A7E1FC6-AE8C-43FB-B1F5-D079BCB0B82A}" type="slidenum">
              <a:rPr lang="en-US" smtClean="0">
                <a:solidFill>
                  <a:prstClr val="white"/>
                </a:solidFill>
              </a:rPr>
              <a:pPr/>
              <a:t>‹#›</a:t>
            </a:fld>
            <a:endParaRPr lang="en-US">
              <a:solidFill>
                <a:prstClr val="white"/>
              </a:solidFill>
            </a:endParaRPr>
          </a:p>
        </p:txBody>
      </p:sp>
      <p:sp>
        <p:nvSpPr>
          <p:cNvPr id="8"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r>
              <a:rPr lang="en-US" smtClean="0">
                <a:solidFill>
                  <a:srgbClr val="264A64"/>
                </a:solidFill>
              </a:rPr>
              <a:t>7/19/2013</a:t>
            </a:r>
            <a:endParaRPr lang="en-US">
              <a:solidFill>
                <a:srgbClr val="264A64"/>
              </a:solidFill>
            </a:endParaRPr>
          </a:p>
        </p:txBody>
      </p:sp>
      <p:sp>
        <p:nvSpPr>
          <p:cNvPr id="9"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solidFill>
                <a:srgbClr val="264A64"/>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81B13576-16D6-4BD9-B38B-8DE48EDEC21E}" type="slidenum">
              <a:rPr lang="en-US" smtClean="0"/>
              <a:pPr/>
              <a:t>‹#›</a:t>
            </a:fld>
            <a:endParaRPr lang="en-US"/>
          </a:p>
        </p:txBody>
      </p:sp>
      <p:sp>
        <p:nvSpPr>
          <p:cNvPr id="7"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pPr/>
              <a:t>7/26/2013</a:t>
            </a:fld>
            <a:endParaRPr lang="en-US"/>
          </a:p>
        </p:txBody>
      </p:sp>
      <p:sp>
        <p:nvSpPr>
          <p:cNvPr id="8"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81B13576-16D6-4BD9-B38B-8DE48EDEC21E}" type="slidenum">
              <a:rPr lang="en-US" smtClean="0"/>
              <a:pPr/>
              <a:t>‹#›</a:t>
            </a:fld>
            <a:endParaRPr lang="en-US"/>
          </a:p>
        </p:txBody>
      </p:sp>
      <p:sp>
        <p:nvSpPr>
          <p:cNvPr id="6"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pPr/>
              <a:t>7/26/2013</a:t>
            </a:fld>
            <a:endParaRPr lang="en-US"/>
          </a:p>
        </p:txBody>
      </p:sp>
      <p:sp>
        <p:nvSpPr>
          <p:cNvPr id="7"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81B13576-16D6-4BD9-B38B-8DE48EDEC21E}" type="slidenum">
              <a:rPr lang="en-US" smtClean="0"/>
              <a:pPr/>
              <a:t>‹#›</a:t>
            </a:fld>
            <a:endParaRPr lang="en-US"/>
          </a:p>
        </p:txBody>
      </p:sp>
      <p:sp>
        <p:nvSpPr>
          <p:cNvPr id="9" name="Date Placeholder 3"/>
          <p:cNvSpPr>
            <a:spLocks noGrp="1"/>
          </p:cNvSpPr>
          <p:nvPr>
            <p:ph type="dt" sz="half" idx="10"/>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pPr/>
              <a:t>7/26/2013</a:t>
            </a:fld>
            <a:endParaRPr lang="en-US"/>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229600" y="4800601"/>
            <a:ext cx="914400" cy="240506"/>
          </a:xfrm>
          <a:prstGeom prst="rect">
            <a:avLst/>
          </a:prstGeom>
          <a:solidFill>
            <a:schemeClr val="tx2"/>
          </a:solidFill>
          <a:ln>
            <a:noFill/>
          </a:ln>
        </p:spPr>
        <p:txBody>
          <a:bodyPr vert="horz" lIns="91440" tIns="45720" rIns="91440" bIns="45720" rtlCol="0" anchor="ctr"/>
          <a:lstStyle>
            <a:lvl1pPr marL="119063" indent="0" algn="l">
              <a:defRPr sz="1050">
                <a:solidFill>
                  <a:schemeClr val="bg1"/>
                </a:solidFill>
              </a:defRPr>
            </a:lvl1pPr>
          </a:lstStyle>
          <a:p>
            <a:fld id="{81B13576-16D6-4BD9-B38B-8DE48EDEC21E}" type="slidenum">
              <a:rPr lang="en-US" smtClean="0"/>
              <a:pPr/>
              <a:t>‹#›</a:t>
            </a:fld>
            <a:endParaRPr lang="en-US"/>
          </a:p>
        </p:txBody>
      </p:sp>
      <p:sp>
        <p:nvSpPr>
          <p:cNvPr id="9" name="Date Placeholder 3"/>
          <p:cNvSpPr>
            <a:spLocks noGrp="1"/>
          </p:cNvSpPr>
          <p:nvPr>
            <p:ph type="dt" sz="half" idx="10"/>
          </p:nvPr>
        </p:nvSpPr>
        <p:spPr>
          <a:xfrm>
            <a:off x="5943600" y="4800601"/>
            <a:ext cx="2286000" cy="240506"/>
          </a:xfrm>
          <a:prstGeom prst="rect">
            <a:avLst/>
          </a:prstGeom>
        </p:spPr>
        <p:txBody>
          <a:bodyPr anchor="ctr" anchorCtr="0"/>
          <a:lstStyle>
            <a:lvl1pPr algn="r">
              <a:defRPr sz="1050" b="1">
                <a:solidFill>
                  <a:schemeClr val="tx2"/>
                </a:solidFill>
                <a:latin typeface="Arial Narrow" pitchFamily="34" charset="0"/>
              </a:defRPr>
            </a:lvl1pPr>
          </a:lstStyle>
          <a:p>
            <a:fld id="{3CD7F0F2-1633-4165-AB0E-144ACC8BF725}" type="datetimeFigureOut">
              <a:rPr lang="en-US" smtClean="0"/>
              <a:pPr/>
              <a:t>7/26/2013</a:t>
            </a:fld>
            <a:endParaRPr lang="en-US"/>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tx2"/>
                </a:solidFill>
                <a:latin typeface="Arial Narrow" pitchFamily="34" charset="0"/>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43001"/>
            <a:ext cx="8229600" cy="3451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229600" y="4800601"/>
            <a:ext cx="914400" cy="240506"/>
          </a:xfrm>
          <a:prstGeom prst="rect">
            <a:avLst/>
          </a:prstGeom>
          <a:solidFill>
            <a:schemeClr val="accent1"/>
          </a:solidFill>
          <a:ln>
            <a:noFill/>
          </a:ln>
        </p:spPr>
        <p:txBody>
          <a:bodyPr vert="horz" lIns="91440" tIns="45720" rIns="91440" bIns="45720" rtlCol="0" anchor="ctr"/>
          <a:lstStyle>
            <a:lvl1pPr marL="0" indent="0" algn="l">
              <a:defRPr sz="1050" b="1">
                <a:solidFill>
                  <a:schemeClr val="bg1"/>
                </a:solidFill>
                <a:latin typeface="Arial Narrow" pitchFamily="34" charset="0"/>
              </a:defRPr>
            </a:lvl1pPr>
          </a:lstStyle>
          <a:p>
            <a:fld id="{81B13576-16D6-4BD9-B38B-8DE48EDEC21E}" type="slidenum">
              <a:rPr lang="en-US" smtClean="0"/>
              <a:pPr/>
              <a:t>‹#›</a:t>
            </a:fld>
            <a:endParaRPr lang="en-US"/>
          </a:p>
        </p:txBody>
      </p:sp>
      <p:sp>
        <p:nvSpPr>
          <p:cNvPr id="9"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accent1"/>
                </a:solidFill>
                <a:latin typeface="Arial Narrow" pitchFamily="34" charset="0"/>
              </a:defRPr>
            </a:lvl1pPr>
          </a:lstStyle>
          <a:p>
            <a:fld id="{3CD7F0F2-1633-4165-AB0E-144ACC8BF725}" type="datetimeFigureOut">
              <a:rPr lang="en-US" smtClean="0"/>
              <a:pPr/>
              <a:t>7/26/2013</a:t>
            </a:fld>
            <a:endParaRPr lang="en-US"/>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accent1"/>
                </a:solidFill>
                <a:latin typeface="Arial Narrow" pitchFamily="34"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600" b="1" kern="1200">
          <a:solidFill>
            <a:schemeClr val="accent1"/>
          </a:solidFill>
          <a:latin typeface="Arial Narrow" pitchFamily="34" charset="0"/>
          <a:ea typeface="+mj-ea"/>
          <a:cs typeface="+mj-cs"/>
        </a:defRPr>
      </a:lvl1pPr>
    </p:titleStyle>
    <p:bodyStyle>
      <a:lvl1pPr marL="342900" indent="-342900" algn="l" defTabSz="914400" rtl="0" eaLnBrk="1" latinLnBrk="0" hangingPunct="1">
        <a:spcBef>
          <a:spcPct val="20000"/>
        </a:spcBef>
        <a:spcAft>
          <a:spcPts val="1200"/>
        </a:spcAft>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spcAft>
          <a:spcPts val="1200"/>
        </a:spcAft>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spcAft>
          <a:spcPts val="1200"/>
        </a:spcAft>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spcAft>
          <a:spcPts val="1200"/>
        </a:spcAft>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spcAft>
          <a:spcPts val="1200"/>
        </a:spcAft>
        <a:buClr>
          <a:schemeClr val="tx2"/>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4914900"/>
            <a:ext cx="2133600" cy="273844"/>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solidFill>
                  <a:prstClr val="black">
                    <a:tint val="75000"/>
                  </a:prstClr>
                </a:solidFill>
              </a:rPr>
              <a:t>Apr. 2, 2012</a:t>
            </a:r>
            <a:endParaRPr lang="en-US">
              <a:solidFill>
                <a:prstClr val="black">
                  <a:tint val="75000"/>
                </a:prstClr>
              </a:solidFill>
            </a:endParaRPr>
          </a:p>
        </p:txBody>
      </p:sp>
      <p:sp>
        <p:nvSpPr>
          <p:cNvPr id="5" name="Footer Placeholder 4"/>
          <p:cNvSpPr>
            <a:spLocks noGrp="1"/>
          </p:cNvSpPr>
          <p:nvPr>
            <p:ph type="ftr" sz="quarter" idx="3"/>
          </p:nvPr>
        </p:nvSpPr>
        <p:spPr>
          <a:xfrm>
            <a:off x="3124200" y="4857750"/>
            <a:ext cx="2895600" cy="273844"/>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smtClean="0">
                <a:solidFill>
                  <a:prstClr val="black">
                    <a:tint val="75000"/>
                  </a:prstClr>
                </a:solidFill>
              </a:rPr>
              <a:t>Ntl. Forum on Youth Violence Prevention</a:t>
            </a:r>
            <a:endParaRPr lang="en-US">
              <a:solidFill>
                <a:prstClr val="black">
                  <a:tint val="75000"/>
                </a:prstClr>
              </a:solidFill>
            </a:endParaRPr>
          </a:p>
        </p:txBody>
      </p:sp>
      <p:sp>
        <p:nvSpPr>
          <p:cNvPr id="6" name="Slide Number Placeholder 5"/>
          <p:cNvSpPr>
            <a:spLocks noGrp="1"/>
          </p:cNvSpPr>
          <p:nvPr>
            <p:ph type="sldNum" sz="quarter" idx="4"/>
          </p:nvPr>
        </p:nvSpPr>
        <p:spPr>
          <a:xfrm>
            <a:off x="7010400" y="4926807"/>
            <a:ext cx="2133600"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B9933DFC-8A66-4608-995A-7201BFA273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5071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l" defTabSz="914400" rtl="0" eaLnBrk="1" latinLnBrk="0" hangingPunct="1">
        <a:spcBef>
          <a:spcPct val="0"/>
        </a:spcBef>
        <a:buNone/>
        <a:defRPr sz="4400" b="1" kern="1200">
          <a:solidFill>
            <a:schemeClr val="accent4">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accent4">
            <a:lumMod val="50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lumMod val="5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4">
            <a:lumMod val="50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lumMod val="50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lumMod val="5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43001"/>
            <a:ext cx="8229600" cy="3451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229600" y="4800601"/>
            <a:ext cx="914400" cy="240506"/>
          </a:xfrm>
          <a:prstGeom prst="rect">
            <a:avLst/>
          </a:prstGeom>
          <a:solidFill>
            <a:schemeClr val="accent1"/>
          </a:solidFill>
          <a:ln>
            <a:noFill/>
          </a:ln>
        </p:spPr>
        <p:txBody>
          <a:bodyPr vert="horz" lIns="91440" tIns="45720" rIns="91440" bIns="45720" rtlCol="0" anchor="ctr"/>
          <a:lstStyle>
            <a:lvl1pPr marL="0" indent="0" algn="l">
              <a:defRPr sz="1050" b="1">
                <a:solidFill>
                  <a:schemeClr val="bg1"/>
                </a:solidFill>
                <a:latin typeface="Arial Narrow" pitchFamily="34" charset="0"/>
              </a:defRPr>
            </a:lvl1pPr>
          </a:lstStyle>
          <a:p>
            <a:fld id="{81B13576-16D6-4BD9-B38B-8DE48EDEC21E}"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accent1"/>
                </a:solidFill>
                <a:latin typeface="Arial Narrow" pitchFamily="34" charset="0"/>
              </a:defRPr>
            </a:lvl1pPr>
          </a:lstStyle>
          <a:p>
            <a:fld id="{3CD7F0F2-1633-4165-AB0E-144ACC8BF725}" type="datetimeFigureOut">
              <a:rPr lang="en-US" smtClean="0">
                <a:solidFill>
                  <a:srgbClr val="336A90"/>
                </a:solidFill>
              </a:rPr>
              <a:pPr/>
              <a:t>7/26/2013</a:t>
            </a:fld>
            <a:endParaRPr lang="en-US">
              <a:solidFill>
                <a:srgbClr val="336A90"/>
              </a:solidFill>
            </a:endParaRPr>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accent1"/>
                </a:solidFill>
                <a:latin typeface="Arial Narrow" pitchFamily="34" charset="0"/>
              </a:defRPr>
            </a:lvl1pPr>
          </a:lstStyle>
          <a:p>
            <a:endParaRPr lang="en-US">
              <a:solidFill>
                <a:srgbClr val="336A90"/>
              </a:solidFill>
            </a:endParaRPr>
          </a:p>
        </p:txBody>
      </p:sp>
    </p:spTree>
    <p:extLst>
      <p:ext uri="{BB962C8B-B14F-4D97-AF65-F5344CB8AC3E}">
        <p14:creationId xmlns:p14="http://schemas.microsoft.com/office/powerpoint/2010/main" val="6796767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600" b="1" kern="1200">
          <a:solidFill>
            <a:schemeClr val="accent1"/>
          </a:solidFill>
          <a:latin typeface="Arial Narrow" pitchFamily="34" charset="0"/>
          <a:ea typeface="+mj-ea"/>
          <a:cs typeface="+mj-cs"/>
        </a:defRPr>
      </a:lvl1pPr>
    </p:titleStyle>
    <p:bodyStyle>
      <a:lvl1pPr marL="342900" indent="-342900" algn="l" defTabSz="914400" rtl="0" eaLnBrk="1" latinLnBrk="0" hangingPunct="1">
        <a:spcBef>
          <a:spcPct val="20000"/>
        </a:spcBef>
        <a:spcAft>
          <a:spcPts val="1200"/>
        </a:spcAft>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spcAft>
          <a:spcPts val="1200"/>
        </a:spcAft>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spcAft>
          <a:spcPts val="1200"/>
        </a:spcAft>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spcAft>
          <a:spcPts val="1200"/>
        </a:spcAft>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spcAft>
          <a:spcPts val="1200"/>
        </a:spcAft>
        <a:buClr>
          <a:schemeClr val="tx2"/>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43001"/>
            <a:ext cx="8229600" cy="3451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229600" y="4800601"/>
            <a:ext cx="914400" cy="240506"/>
          </a:xfrm>
          <a:prstGeom prst="rect">
            <a:avLst/>
          </a:prstGeom>
          <a:solidFill>
            <a:schemeClr val="accent1"/>
          </a:solidFill>
          <a:ln>
            <a:noFill/>
          </a:ln>
        </p:spPr>
        <p:txBody>
          <a:bodyPr vert="horz" lIns="91440" tIns="45720" rIns="91440" bIns="45720" rtlCol="0" anchor="ctr"/>
          <a:lstStyle>
            <a:lvl1pPr marL="0" indent="0" algn="l">
              <a:defRPr sz="1050" b="1">
                <a:solidFill>
                  <a:schemeClr val="bg1"/>
                </a:solidFill>
                <a:latin typeface="Arial Narrow" pitchFamily="34" charset="0"/>
              </a:defRPr>
            </a:lvl1pPr>
          </a:lstStyle>
          <a:p>
            <a:fld id="{1A7E1FC6-AE8C-43FB-B1F5-D079BCB0B82A}"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accent1"/>
                </a:solidFill>
                <a:latin typeface="Arial Narrow" pitchFamily="34" charset="0"/>
              </a:defRPr>
            </a:lvl1pPr>
          </a:lstStyle>
          <a:p>
            <a:r>
              <a:rPr lang="en-US" smtClean="0">
                <a:solidFill>
                  <a:srgbClr val="336A90"/>
                </a:solidFill>
              </a:rPr>
              <a:t>5/29/2013</a:t>
            </a:r>
            <a:endParaRPr lang="en-US">
              <a:solidFill>
                <a:srgbClr val="336A90"/>
              </a:solidFill>
            </a:endParaRPr>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accent1"/>
                </a:solidFill>
                <a:latin typeface="Arial Narrow" pitchFamily="34" charset="0"/>
              </a:defRPr>
            </a:lvl1pPr>
          </a:lstStyle>
          <a:p>
            <a:endParaRPr lang="en-US">
              <a:solidFill>
                <a:srgbClr val="336A90"/>
              </a:solidFill>
            </a:endParaRPr>
          </a:p>
        </p:txBody>
      </p:sp>
    </p:spTree>
    <p:extLst>
      <p:ext uri="{BB962C8B-B14F-4D97-AF65-F5344CB8AC3E}">
        <p14:creationId xmlns:p14="http://schemas.microsoft.com/office/powerpoint/2010/main" val="24842274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l" defTabSz="914400" rtl="0" eaLnBrk="1" latinLnBrk="0" hangingPunct="1">
        <a:spcBef>
          <a:spcPct val="0"/>
        </a:spcBef>
        <a:buNone/>
        <a:defRPr sz="3600" b="1" kern="1200">
          <a:solidFill>
            <a:schemeClr val="accent1"/>
          </a:solidFill>
          <a:latin typeface="Arial Narrow" pitchFamily="34" charset="0"/>
          <a:ea typeface="+mj-ea"/>
          <a:cs typeface="+mj-cs"/>
        </a:defRPr>
      </a:lvl1pPr>
    </p:titleStyle>
    <p:bodyStyle>
      <a:lvl1pPr marL="342900" indent="-342900" algn="l" defTabSz="914400" rtl="0" eaLnBrk="1" latinLnBrk="0" hangingPunct="1">
        <a:spcBef>
          <a:spcPct val="20000"/>
        </a:spcBef>
        <a:spcAft>
          <a:spcPts val="1200"/>
        </a:spcAft>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spcAft>
          <a:spcPts val="1200"/>
        </a:spcAft>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spcAft>
          <a:spcPts val="1200"/>
        </a:spcAft>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spcAft>
          <a:spcPts val="1200"/>
        </a:spcAft>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spcAft>
          <a:spcPts val="1200"/>
        </a:spcAft>
        <a:buClr>
          <a:schemeClr val="tx2"/>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43001"/>
            <a:ext cx="8229600" cy="3451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229600" y="4800601"/>
            <a:ext cx="914400" cy="240506"/>
          </a:xfrm>
          <a:prstGeom prst="rect">
            <a:avLst/>
          </a:prstGeom>
          <a:solidFill>
            <a:schemeClr val="accent1"/>
          </a:solidFill>
          <a:ln>
            <a:noFill/>
          </a:ln>
        </p:spPr>
        <p:txBody>
          <a:bodyPr vert="horz" lIns="91440" tIns="45720" rIns="91440" bIns="45720" rtlCol="0" anchor="ctr"/>
          <a:lstStyle>
            <a:lvl1pPr marL="0" indent="0" algn="l">
              <a:defRPr sz="1050" b="1">
                <a:solidFill>
                  <a:schemeClr val="bg1"/>
                </a:solidFill>
                <a:latin typeface="Arial Narrow" pitchFamily="34" charset="0"/>
              </a:defRPr>
            </a:lvl1pPr>
          </a:lstStyle>
          <a:p>
            <a:fld id="{1A7E1FC6-AE8C-43FB-B1F5-D079BCB0B82A}"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accent1"/>
                </a:solidFill>
                <a:latin typeface="Arial Narrow" pitchFamily="34" charset="0"/>
              </a:defRPr>
            </a:lvl1pPr>
          </a:lstStyle>
          <a:p>
            <a:r>
              <a:rPr lang="en-US" smtClean="0">
                <a:solidFill>
                  <a:srgbClr val="336A90"/>
                </a:solidFill>
              </a:rPr>
              <a:t>7/19/2013</a:t>
            </a:r>
            <a:endParaRPr lang="en-US">
              <a:solidFill>
                <a:srgbClr val="336A90"/>
              </a:solidFill>
            </a:endParaRPr>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accent1"/>
                </a:solidFill>
                <a:latin typeface="Arial Narrow" pitchFamily="34" charset="0"/>
              </a:defRPr>
            </a:lvl1pPr>
          </a:lstStyle>
          <a:p>
            <a:endParaRPr lang="en-US">
              <a:solidFill>
                <a:srgbClr val="336A90"/>
              </a:solidFill>
            </a:endParaRPr>
          </a:p>
        </p:txBody>
      </p:sp>
    </p:spTree>
    <p:extLst>
      <p:ext uri="{BB962C8B-B14F-4D97-AF65-F5344CB8AC3E}">
        <p14:creationId xmlns:p14="http://schemas.microsoft.com/office/powerpoint/2010/main" val="414884572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ftr="0"/>
  <p:txStyles>
    <p:titleStyle>
      <a:lvl1pPr algn="l" defTabSz="914400" rtl="0" eaLnBrk="1" latinLnBrk="0" hangingPunct="1">
        <a:spcBef>
          <a:spcPct val="0"/>
        </a:spcBef>
        <a:buNone/>
        <a:defRPr sz="3600" b="1" kern="1200">
          <a:solidFill>
            <a:schemeClr val="accent1"/>
          </a:solidFill>
          <a:latin typeface="Arial Narrow" pitchFamily="34" charset="0"/>
          <a:ea typeface="+mj-ea"/>
          <a:cs typeface="+mj-cs"/>
        </a:defRPr>
      </a:lvl1pPr>
    </p:titleStyle>
    <p:bodyStyle>
      <a:lvl1pPr marL="342900" indent="-342900" algn="l" defTabSz="914400" rtl="0" eaLnBrk="1" latinLnBrk="0" hangingPunct="1">
        <a:spcBef>
          <a:spcPct val="20000"/>
        </a:spcBef>
        <a:spcAft>
          <a:spcPts val="1200"/>
        </a:spcAft>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spcAft>
          <a:spcPts val="1200"/>
        </a:spcAft>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spcAft>
          <a:spcPts val="1200"/>
        </a:spcAft>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spcAft>
          <a:spcPts val="1200"/>
        </a:spcAft>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spcAft>
          <a:spcPts val="1200"/>
        </a:spcAft>
        <a:buClr>
          <a:schemeClr val="tx2"/>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43001"/>
            <a:ext cx="8229600" cy="3451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229600" y="4800601"/>
            <a:ext cx="914400" cy="240506"/>
          </a:xfrm>
          <a:prstGeom prst="rect">
            <a:avLst/>
          </a:prstGeom>
          <a:solidFill>
            <a:schemeClr val="accent1"/>
          </a:solidFill>
          <a:ln>
            <a:noFill/>
          </a:ln>
        </p:spPr>
        <p:txBody>
          <a:bodyPr vert="horz" lIns="91440" tIns="45720" rIns="91440" bIns="45720" rtlCol="0" anchor="ctr"/>
          <a:lstStyle>
            <a:lvl1pPr marL="0" indent="0" algn="l">
              <a:defRPr sz="1050" b="1">
                <a:solidFill>
                  <a:schemeClr val="bg1"/>
                </a:solidFill>
                <a:latin typeface="Arial Narrow" pitchFamily="34" charset="0"/>
              </a:defRPr>
            </a:lvl1pPr>
          </a:lstStyle>
          <a:p>
            <a:fld id="{1A7E1FC6-AE8C-43FB-B1F5-D079BCB0B82A}"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5943600" y="4800601"/>
            <a:ext cx="2286000" cy="240506"/>
          </a:xfrm>
          <a:prstGeom prst="rect">
            <a:avLst/>
          </a:prstGeom>
        </p:spPr>
        <p:txBody>
          <a:bodyPr anchor="ctr" anchorCtr="0"/>
          <a:lstStyle>
            <a:lvl1pPr algn="r">
              <a:defRPr sz="1050" b="1">
                <a:solidFill>
                  <a:schemeClr val="accent1"/>
                </a:solidFill>
                <a:latin typeface="Arial Narrow" pitchFamily="34" charset="0"/>
              </a:defRPr>
            </a:lvl1pPr>
          </a:lstStyle>
          <a:p>
            <a:r>
              <a:rPr lang="en-US" smtClean="0">
                <a:solidFill>
                  <a:srgbClr val="336A90"/>
                </a:solidFill>
              </a:rPr>
              <a:t>7/19/2013</a:t>
            </a:r>
            <a:endParaRPr lang="en-US">
              <a:solidFill>
                <a:srgbClr val="336A90"/>
              </a:solidFill>
            </a:endParaRPr>
          </a:p>
        </p:txBody>
      </p:sp>
      <p:sp>
        <p:nvSpPr>
          <p:cNvPr id="10" name="Footer Placeholder 4"/>
          <p:cNvSpPr>
            <a:spLocks noGrp="1"/>
          </p:cNvSpPr>
          <p:nvPr>
            <p:ph type="ftr" sz="quarter" idx="3"/>
          </p:nvPr>
        </p:nvSpPr>
        <p:spPr>
          <a:xfrm>
            <a:off x="5943600" y="4572001"/>
            <a:ext cx="3200400" cy="240506"/>
          </a:xfrm>
          <a:prstGeom prst="rect">
            <a:avLst/>
          </a:prstGeom>
        </p:spPr>
        <p:txBody>
          <a:bodyPr anchor="ctr" anchorCtr="0"/>
          <a:lstStyle>
            <a:lvl1pPr algn="r">
              <a:defRPr sz="1050" b="1">
                <a:solidFill>
                  <a:schemeClr val="accent1"/>
                </a:solidFill>
                <a:latin typeface="Arial Narrow" pitchFamily="34" charset="0"/>
              </a:defRPr>
            </a:lvl1pPr>
          </a:lstStyle>
          <a:p>
            <a:endParaRPr lang="en-US">
              <a:solidFill>
                <a:srgbClr val="336A90"/>
              </a:solidFill>
            </a:endParaRPr>
          </a:p>
        </p:txBody>
      </p:sp>
    </p:spTree>
  </p:cSld>
  <p:clrMap bg1="lt1" tx1="dk1" bg2="lt2" tx2="dk2" accent1="accent1" accent2="accent2" accent3="accent3" accent4="accent4" accent5="accent5" accent6="accent6" hlink="hlink" folHlink="folHlink"/>
  <p:sldLayoutIdLst>
    <p:sldLayoutId id="2147483770" r:id="rId1"/>
  </p:sldLayoutIdLst>
  <p:hf hdr="0" ftr="0"/>
  <p:txStyles>
    <p:titleStyle>
      <a:lvl1pPr algn="l" defTabSz="914400" rtl="0" eaLnBrk="1" latinLnBrk="0" hangingPunct="1">
        <a:spcBef>
          <a:spcPct val="0"/>
        </a:spcBef>
        <a:buNone/>
        <a:defRPr sz="3600" b="1" kern="1200">
          <a:solidFill>
            <a:schemeClr val="accent1"/>
          </a:solidFill>
          <a:latin typeface="Arial Narrow" pitchFamily="34" charset="0"/>
          <a:ea typeface="+mj-ea"/>
          <a:cs typeface="+mj-cs"/>
        </a:defRPr>
      </a:lvl1pPr>
    </p:titleStyle>
    <p:bodyStyle>
      <a:lvl1pPr marL="342900" indent="-342900" algn="l" defTabSz="914400" rtl="0" eaLnBrk="1" latinLnBrk="0" hangingPunct="1">
        <a:spcBef>
          <a:spcPct val="20000"/>
        </a:spcBef>
        <a:spcAft>
          <a:spcPts val="1200"/>
        </a:spcAft>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spcAft>
          <a:spcPts val="1200"/>
        </a:spcAft>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spcAft>
          <a:spcPts val="1200"/>
        </a:spcAft>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spcAft>
          <a:spcPts val="1200"/>
        </a:spcAft>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spcAft>
          <a:spcPts val="1200"/>
        </a:spcAft>
        <a:buClr>
          <a:schemeClr val="tx2"/>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hyperlink" Target="http://www.hhs.gov/secretary/about/opeds/childhood-trauma-recover.html"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0.xml"/><Relationship Id="rId4" Type="http://schemas.openxmlformats.org/officeDocument/2006/relationships/hyperlink" Target="http://www.samhsa.gov/children/SAMHSA_ShortReport_2012.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www.acf.hhs.gov/programs/cb/laws_policies/policy/im/2012/im1204.pdf"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A Shared Developmental Approach: Meeting Well-being Needs and Addressing Trauma </a:t>
            </a:r>
            <a:endParaRPr lang="en-US" sz="3200" dirty="0"/>
          </a:p>
        </p:txBody>
      </p:sp>
      <p:sp>
        <p:nvSpPr>
          <p:cNvPr id="3" name="Subtitle 2"/>
          <p:cNvSpPr>
            <a:spLocks noGrp="1"/>
          </p:cNvSpPr>
          <p:nvPr>
            <p:ph type="subTitle" idx="1"/>
          </p:nvPr>
        </p:nvSpPr>
        <p:spPr/>
        <p:txBody>
          <a:bodyPr>
            <a:normAutofit/>
          </a:bodyPr>
          <a:lstStyle/>
          <a:p>
            <a:r>
              <a:rPr lang="en-US" sz="2000" dirty="0" smtClean="0"/>
              <a:t>CLARE ANDERSON, DEPUTY COMMISSIONER</a:t>
            </a:r>
            <a:br>
              <a:rPr lang="en-US" sz="2000" dirty="0" smtClean="0"/>
            </a:br>
            <a:r>
              <a:rPr lang="en-US" sz="2000" dirty="0" smtClean="0"/>
              <a:t>ADMINISTRATION ON CHILDREN,  YOUTH AND FAMILIES</a:t>
            </a:r>
            <a:endParaRPr lang="en-US" sz="2000" dirty="0"/>
          </a:p>
        </p:txBody>
      </p:sp>
    </p:spTree>
    <p:extLst>
      <p:ext uri="{BB962C8B-B14F-4D97-AF65-F5344CB8AC3E}">
        <p14:creationId xmlns:p14="http://schemas.microsoft.com/office/powerpoint/2010/main" val="2504981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 recognize that clear, accurate information is essential in times like these, and we are committed to communicating directly with the public.  - Secretary Kathleen Sebeli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1450"/>
            <a:ext cx="7829550" cy="1200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1638" y="1411069"/>
            <a:ext cx="8534400" cy="646331"/>
          </a:xfrm>
          <a:prstGeom prst="rect">
            <a:avLst/>
          </a:prstGeom>
        </p:spPr>
        <p:txBody>
          <a:bodyPr wrap="square">
            <a:spAutoFit/>
          </a:bodyPr>
          <a:lstStyle/>
          <a:p>
            <a:r>
              <a:rPr lang="en-US" b="1" dirty="0" smtClean="0"/>
              <a:t>BLOG: Helping victims of childhood trauma heal and recover – July 11, 2013</a:t>
            </a:r>
          </a:p>
          <a:p>
            <a:r>
              <a:rPr lang="en-US" b="1" dirty="0" smtClean="0">
                <a:hlinkClick r:id="rId3"/>
              </a:rPr>
              <a:t>http://www.hhs.gov/secretary/about/opeds/childhood-trauma-recover.html</a:t>
            </a:r>
            <a:r>
              <a:rPr lang="en-US" b="1" dirty="0" smtClean="0"/>
              <a:t> </a:t>
            </a:r>
            <a:endParaRPr lang="en-US" b="1" dirty="0"/>
          </a:p>
        </p:txBody>
      </p:sp>
      <p:sp>
        <p:nvSpPr>
          <p:cNvPr id="3" name="Rectangle 2"/>
          <p:cNvSpPr/>
          <p:nvPr/>
        </p:nvSpPr>
        <p:spPr>
          <a:xfrm>
            <a:off x="231648" y="1965067"/>
            <a:ext cx="7906512" cy="369332"/>
          </a:xfrm>
          <a:prstGeom prst="rect">
            <a:avLst/>
          </a:prstGeom>
        </p:spPr>
        <p:txBody>
          <a:bodyPr wrap="square">
            <a:spAutoFit/>
          </a:bodyPr>
          <a:lstStyle/>
          <a:p>
            <a:r>
              <a:rPr lang="en-US" b="1" dirty="0" smtClean="0"/>
              <a:t> </a:t>
            </a:r>
            <a:r>
              <a:rPr lang="en-US" sz="1600" b="1" dirty="0"/>
              <a:t>Dear State </a:t>
            </a:r>
            <a:r>
              <a:rPr lang="en-US" sz="1600" b="1" dirty="0" smtClean="0"/>
              <a:t>Director</a:t>
            </a:r>
            <a:r>
              <a:rPr lang="en-US" sz="1600" b="1" dirty="0"/>
              <a:t> </a:t>
            </a:r>
            <a:r>
              <a:rPr lang="en-US" sz="1600" b="1" dirty="0" smtClean="0"/>
              <a:t>Letter – HHS: CMS, SAMHSA and ACF</a:t>
            </a:r>
            <a:endParaRPr lang="en-US" sz="1600" b="1" dirty="0"/>
          </a:p>
        </p:txBody>
      </p:sp>
      <p:sp>
        <p:nvSpPr>
          <p:cNvPr id="6" name="Rectangle 5"/>
          <p:cNvSpPr/>
          <p:nvPr/>
        </p:nvSpPr>
        <p:spPr>
          <a:xfrm>
            <a:off x="352806" y="2335602"/>
            <a:ext cx="8077200" cy="2923877"/>
          </a:xfrm>
          <a:prstGeom prst="rect">
            <a:avLst/>
          </a:prstGeom>
        </p:spPr>
        <p:txBody>
          <a:bodyPr wrap="square">
            <a:spAutoFit/>
          </a:bodyPr>
          <a:lstStyle/>
          <a:p>
            <a:r>
              <a:rPr lang="en-US" sz="1400" i="1" dirty="0"/>
              <a:t>The impact of complex trauma for children who have experienced maltreatment can be profound, derailing them from healthy development, impairing social and emotional functioning, and compromising health. These effects can be addressed, however, and children can heal and recover. CMS, SAMHSA, and ACF are committed to improving the life outcomes for </a:t>
            </a:r>
            <a:r>
              <a:rPr lang="en-US" sz="1400" i="1" dirty="0" smtClean="0"/>
              <a:t>children who </a:t>
            </a:r>
            <a:r>
              <a:rPr lang="en-US" sz="1400" i="1" dirty="0"/>
              <a:t>have experienced the complex trauma associated with child abuse and neglect and exposure to violence and are prepared to offer technical assistance as needed. </a:t>
            </a:r>
            <a:endParaRPr lang="en-US" sz="1400" i="1" dirty="0" smtClean="0"/>
          </a:p>
          <a:p>
            <a:endParaRPr lang="en-US" sz="1400" dirty="0"/>
          </a:p>
          <a:p>
            <a:r>
              <a:rPr lang="en-US" sz="1400" i="1" dirty="0" smtClean="0"/>
              <a:t>This </a:t>
            </a:r>
            <a:r>
              <a:rPr lang="en-US" sz="1400" i="1" dirty="0"/>
              <a:t>guidance letter is intended to encourage the integrated use of trauma-focused screening, functional assessments and evidence-based practices (EBPs) in child-serving settings for the purpose of improving child well-being. </a:t>
            </a:r>
            <a:endParaRPr lang="en-US" sz="1400" i="1" dirty="0" smtClean="0"/>
          </a:p>
          <a:p>
            <a:endParaRPr lang="en-US" sz="1400" i="1" dirty="0"/>
          </a:p>
          <a:p>
            <a:r>
              <a:rPr lang="en-US" sz="1400" u="sng" dirty="0" smtClean="0">
                <a:solidFill>
                  <a:schemeClr val="bg2">
                    <a:lumMod val="50000"/>
                  </a:schemeClr>
                </a:solidFill>
              </a:rPr>
              <a:t>http://www.medicaid.gov/Federal-Policy-Guidance/Downloads/SMD-13-004.pdf</a:t>
            </a:r>
          </a:p>
          <a:p>
            <a:endParaRPr lang="en-US" sz="1600" i="1" dirty="0"/>
          </a:p>
        </p:txBody>
      </p:sp>
    </p:spTree>
    <p:extLst>
      <p:ext uri="{BB962C8B-B14F-4D97-AF65-F5344CB8AC3E}">
        <p14:creationId xmlns:p14="http://schemas.microsoft.com/office/powerpoint/2010/main" val="403291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76800" y="171450"/>
            <a:ext cx="4038600" cy="26289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76803" y="2743202"/>
            <a:ext cx="4055333" cy="1907381"/>
          </a:xfrm>
          <a:prstGeom prst="rect">
            <a:avLst/>
          </a:prstGeom>
          <a:noFill/>
          <a:ln w="9525">
            <a:noFill/>
            <a:miter lim="800000"/>
            <a:headEnd/>
            <a:tailEnd/>
          </a:ln>
        </p:spPr>
      </p:pic>
      <p:sp>
        <p:nvSpPr>
          <p:cNvPr id="4" name="Rectangle 3"/>
          <p:cNvSpPr/>
          <p:nvPr/>
        </p:nvSpPr>
        <p:spPr>
          <a:xfrm>
            <a:off x="457200" y="1407365"/>
            <a:ext cx="4267200" cy="3785652"/>
          </a:xfrm>
          <a:prstGeom prst="rect">
            <a:avLst/>
          </a:prstGeom>
        </p:spPr>
        <p:txBody>
          <a:bodyPr wrap="square">
            <a:spAutoFit/>
          </a:bodyPr>
          <a:lstStyle/>
          <a:p>
            <a:r>
              <a:rPr lang="en-US" sz="1600" dirty="0" smtClean="0">
                <a:solidFill>
                  <a:prstClr val="black"/>
                </a:solidFill>
              </a:rPr>
              <a:t>NCTSI centers train professionals from juvenile justice and child welfare agencies on how to adopt </a:t>
            </a:r>
            <a:r>
              <a:rPr lang="en-US" sz="1600" b="1" dirty="0" smtClean="0">
                <a:solidFill>
                  <a:prstClr val="black"/>
                </a:solidFill>
              </a:rPr>
              <a:t>trauma-informed perspectives </a:t>
            </a:r>
            <a:r>
              <a:rPr lang="en-US" sz="1600" dirty="0" smtClean="0">
                <a:solidFill>
                  <a:prstClr val="black"/>
                </a:solidFill>
              </a:rPr>
              <a:t>and deliver </a:t>
            </a:r>
            <a:r>
              <a:rPr lang="en-US" sz="1600" b="1" dirty="0" smtClean="0">
                <a:solidFill>
                  <a:prstClr val="black"/>
                </a:solidFill>
              </a:rPr>
              <a:t>trauma-focused evidence-based practices</a:t>
            </a:r>
            <a:r>
              <a:rPr lang="en-US" sz="1600" dirty="0" smtClean="0">
                <a:solidFill>
                  <a:prstClr val="black"/>
                </a:solidFill>
              </a:rPr>
              <a:t>, including </a:t>
            </a:r>
            <a:r>
              <a:rPr lang="en-US" sz="1600" b="1" dirty="0" smtClean="0">
                <a:solidFill>
                  <a:prstClr val="black"/>
                </a:solidFill>
              </a:rPr>
              <a:t>Trauma-Focused Cognitive Behavioral Therapy </a:t>
            </a:r>
            <a:r>
              <a:rPr lang="en-US" sz="1600" dirty="0" smtClean="0">
                <a:solidFill>
                  <a:prstClr val="black"/>
                </a:solidFill>
              </a:rPr>
              <a:t>(TF-CBT); </a:t>
            </a:r>
            <a:r>
              <a:rPr lang="en-US" sz="1600" b="1" dirty="0" smtClean="0">
                <a:solidFill>
                  <a:prstClr val="black"/>
                </a:solidFill>
              </a:rPr>
              <a:t>Attachment, Self-Regulation, and Competency </a:t>
            </a:r>
            <a:r>
              <a:rPr lang="en-US" sz="1600" dirty="0" smtClean="0">
                <a:solidFill>
                  <a:prstClr val="black"/>
                </a:solidFill>
              </a:rPr>
              <a:t>(ARC); </a:t>
            </a:r>
            <a:r>
              <a:rPr lang="en-US" sz="1600" b="1" dirty="0" smtClean="0">
                <a:solidFill>
                  <a:prstClr val="black"/>
                </a:solidFill>
              </a:rPr>
              <a:t>Child-Parent Psychotherapy </a:t>
            </a:r>
            <a:r>
              <a:rPr lang="en-US" sz="1600" dirty="0" smtClean="0">
                <a:solidFill>
                  <a:prstClr val="black"/>
                </a:solidFill>
              </a:rPr>
              <a:t>(CPP); and </a:t>
            </a:r>
            <a:r>
              <a:rPr lang="en-US" sz="1600" b="1" dirty="0" smtClean="0">
                <a:solidFill>
                  <a:prstClr val="black"/>
                </a:solidFill>
              </a:rPr>
              <a:t>Structured Psychotherapy for Adolescents Responding to Chronic Stress </a:t>
            </a:r>
            <a:r>
              <a:rPr lang="en-US" sz="1600" dirty="0" smtClean="0">
                <a:solidFill>
                  <a:prstClr val="black"/>
                </a:solidFill>
              </a:rPr>
              <a:t>(SPARCS). </a:t>
            </a:r>
          </a:p>
          <a:p>
            <a:endParaRPr lang="en-US" sz="1600" dirty="0" smtClean="0">
              <a:solidFill>
                <a:prstClr val="black"/>
              </a:solidFill>
            </a:endParaRPr>
          </a:p>
          <a:p>
            <a:r>
              <a:rPr lang="en-US" sz="1600" dirty="0" smtClean="0">
                <a:solidFill>
                  <a:prstClr val="black"/>
                </a:solidFill>
                <a:hlinkClick r:id="rId4"/>
              </a:rPr>
              <a:t>http://www.samhsa.gov/children/SAMHSA_ShortReport_2012.pdf</a:t>
            </a:r>
            <a:r>
              <a:rPr lang="en-US" sz="1600" dirty="0" smtClean="0">
                <a:solidFill>
                  <a:prstClr val="black"/>
                </a:solidFill>
              </a:rPr>
              <a:t> </a:t>
            </a:r>
          </a:p>
        </p:txBody>
      </p:sp>
      <p:sp>
        <p:nvSpPr>
          <p:cNvPr id="5" name="TextBox 4"/>
          <p:cNvSpPr txBox="1"/>
          <p:nvPr/>
        </p:nvSpPr>
        <p:spPr>
          <a:xfrm>
            <a:off x="457200" y="171452"/>
            <a:ext cx="4191000" cy="1200329"/>
          </a:xfrm>
          <a:prstGeom prst="rect">
            <a:avLst/>
          </a:prstGeom>
          <a:noFill/>
        </p:spPr>
        <p:txBody>
          <a:bodyPr wrap="square" rtlCol="0">
            <a:spAutoFit/>
          </a:bodyPr>
          <a:lstStyle/>
          <a:p>
            <a:r>
              <a:rPr lang="en-US" sz="2400" b="1" dirty="0" smtClean="0">
                <a:solidFill>
                  <a:srgbClr val="336A90"/>
                </a:solidFill>
                <a:latin typeface="Arial Narrow" pitchFamily="34" charset="0"/>
              </a:rPr>
              <a:t>ADDRESSING TRAUMA IMPROVES OUTCOMES ACROSS SYSTEMS</a:t>
            </a:r>
            <a:endParaRPr lang="en-US" sz="2400" b="1" dirty="0">
              <a:solidFill>
                <a:srgbClr val="336A90"/>
              </a:solidFill>
              <a:latin typeface="Arial Narrow" pitchFamily="34" charset="0"/>
            </a:endParaRPr>
          </a:p>
        </p:txBody>
      </p:sp>
      <p:sp>
        <p:nvSpPr>
          <p:cNvPr id="8" name="Date Placeholder 7"/>
          <p:cNvSpPr>
            <a:spLocks noGrp="1"/>
          </p:cNvSpPr>
          <p:nvPr>
            <p:ph type="dt" sz="half" idx="2"/>
          </p:nvPr>
        </p:nvSpPr>
        <p:spPr/>
        <p:txBody>
          <a:bodyPr/>
          <a:lstStyle/>
          <a:p>
            <a:r>
              <a:rPr lang="en-US" smtClean="0">
                <a:solidFill>
                  <a:srgbClr val="264A64"/>
                </a:solidFill>
              </a:rPr>
              <a:t>5/29/2013</a:t>
            </a:r>
            <a:endParaRPr lang="en-US">
              <a:solidFill>
                <a:srgbClr val="264A64"/>
              </a:solidFill>
            </a:endParaRPr>
          </a:p>
        </p:txBody>
      </p:sp>
      <p:sp>
        <p:nvSpPr>
          <p:cNvPr id="9" name="Slide Number Placeholder 8"/>
          <p:cNvSpPr>
            <a:spLocks noGrp="1"/>
          </p:cNvSpPr>
          <p:nvPr>
            <p:ph type="sldNum" sz="quarter" idx="4"/>
          </p:nvPr>
        </p:nvSpPr>
        <p:spPr/>
        <p:txBody>
          <a:bodyPr/>
          <a:lstStyle/>
          <a:p>
            <a:fld id="{1A7E1FC6-AE8C-43FB-B1F5-D079BCB0B82A}" type="slidenum">
              <a:rPr lang="en-US" smtClean="0">
                <a:solidFill>
                  <a:prstClr val="white"/>
                </a:solidFill>
              </a:rPr>
              <a:pPr/>
              <a:t>11</a:t>
            </a:fld>
            <a:endParaRPr lang="en-US">
              <a:solidFill>
                <a:prstClr val="white"/>
              </a:solidFill>
            </a:endParaRPr>
          </a:p>
        </p:txBody>
      </p:sp>
    </p:spTree>
    <p:extLst>
      <p:ext uri="{BB962C8B-B14F-4D97-AF65-F5344CB8AC3E}">
        <p14:creationId xmlns:p14="http://schemas.microsoft.com/office/powerpoint/2010/main" val="151508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SHARED DEVELOPMENTAL APPROACH: </a:t>
            </a:r>
            <a:br>
              <a:rPr lang="en-US" i="1" dirty="0" smtClean="0"/>
            </a:br>
            <a:r>
              <a:rPr lang="en-US" dirty="0" smtClean="0"/>
              <a:t>CHILD WELFARE AND JUVENILE JUSTICE</a:t>
            </a:r>
            <a:endParaRPr lang="en-US" dirty="0"/>
          </a:p>
        </p:txBody>
      </p:sp>
      <p:pic>
        <p:nvPicPr>
          <p:cNvPr id="4" name="Picture 3" descr="juvenile justice report cover.bmp"/>
          <p:cNvPicPr>
            <a:picLocks noChangeAspect="1"/>
          </p:cNvPicPr>
          <p:nvPr/>
        </p:nvPicPr>
        <p:blipFill>
          <a:blip r:embed="rId2"/>
          <a:srcRect/>
          <a:stretch>
            <a:fillRect/>
          </a:stretch>
        </p:blipFill>
        <p:spPr bwMode="auto">
          <a:xfrm>
            <a:off x="762000" y="1200151"/>
            <a:ext cx="2362200" cy="2950369"/>
          </a:xfrm>
          <a:prstGeom prst="rect">
            <a:avLst/>
          </a:prstGeom>
          <a:noFill/>
          <a:ln w="9525">
            <a:solidFill>
              <a:schemeClr val="accent1"/>
            </a:solidFill>
            <a:miter lim="800000"/>
            <a:headEnd/>
            <a:tailEnd/>
          </a:ln>
        </p:spPr>
      </p:pic>
      <p:sp>
        <p:nvSpPr>
          <p:cNvPr id="6" name="Rectangle 5"/>
          <p:cNvSpPr/>
          <p:nvPr/>
        </p:nvSpPr>
        <p:spPr>
          <a:xfrm>
            <a:off x="3505200" y="2228850"/>
            <a:ext cx="5334000" cy="2457450"/>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1111250">
              <a:lnSpc>
                <a:spcPct val="90000"/>
              </a:lnSpc>
              <a:spcBef>
                <a:spcPct val="0"/>
              </a:spcBef>
              <a:spcAft>
                <a:spcPct val="35000"/>
              </a:spcAft>
            </a:pPr>
            <a:endParaRPr lang="en-US" dirty="0">
              <a:solidFill>
                <a:prstClr val="white"/>
              </a:solidFill>
            </a:endParaRPr>
          </a:p>
        </p:txBody>
      </p:sp>
      <p:sp>
        <p:nvSpPr>
          <p:cNvPr id="7" name="Rectangle 6"/>
          <p:cNvSpPr/>
          <p:nvPr/>
        </p:nvSpPr>
        <p:spPr>
          <a:xfrm>
            <a:off x="3886203" y="2457451"/>
            <a:ext cx="2104057" cy="946826"/>
          </a:xfrm>
          <a:prstGeom prst="rect">
            <a:avLst/>
          </a:pr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endParaRPr lang="en-US" dirty="0" smtClean="0">
              <a:solidFill>
                <a:prstClr val="white"/>
              </a:solidFill>
            </a:endParaRPr>
          </a:p>
          <a:p>
            <a:pPr algn="ctr"/>
            <a:r>
              <a:rPr lang="en-US" dirty="0" smtClean="0">
                <a:solidFill>
                  <a:prstClr val="white"/>
                </a:solidFill>
              </a:rPr>
              <a:t>Cognitive Functioning</a:t>
            </a:r>
          </a:p>
          <a:p>
            <a:endParaRPr lang="en-US" dirty="0"/>
          </a:p>
        </p:txBody>
      </p:sp>
      <p:sp>
        <p:nvSpPr>
          <p:cNvPr id="9" name="Rectangle 8"/>
          <p:cNvSpPr/>
          <p:nvPr/>
        </p:nvSpPr>
        <p:spPr>
          <a:xfrm>
            <a:off x="6400803" y="2457451"/>
            <a:ext cx="2104057" cy="946826"/>
          </a:xfrm>
          <a:prstGeom prst="rect">
            <a:avLst/>
          </a:pr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endParaRPr lang="en-US" dirty="0" smtClean="0">
              <a:solidFill>
                <a:prstClr val="white"/>
              </a:solidFill>
            </a:endParaRPr>
          </a:p>
          <a:p>
            <a:pPr algn="ctr"/>
            <a:r>
              <a:rPr lang="en-US" dirty="0" smtClean="0">
                <a:solidFill>
                  <a:prstClr val="white"/>
                </a:solidFill>
              </a:rPr>
              <a:t>Physical Health and Development</a:t>
            </a:r>
          </a:p>
          <a:p>
            <a:endParaRPr lang="en-US" dirty="0"/>
          </a:p>
        </p:txBody>
      </p:sp>
      <p:sp>
        <p:nvSpPr>
          <p:cNvPr id="10" name="Rectangle 9"/>
          <p:cNvSpPr/>
          <p:nvPr/>
        </p:nvSpPr>
        <p:spPr>
          <a:xfrm>
            <a:off x="3886203" y="3600451"/>
            <a:ext cx="2104057" cy="946826"/>
          </a:xfrm>
          <a:prstGeom prst="rect">
            <a:avLst/>
          </a:pr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dirty="0" smtClean="0">
                <a:solidFill>
                  <a:prstClr val="white"/>
                </a:solidFill>
              </a:rPr>
              <a:t>Emotional/</a:t>
            </a:r>
          </a:p>
          <a:p>
            <a:pPr algn="ctr"/>
            <a:r>
              <a:rPr lang="en-US" dirty="0" smtClean="0">
                <a:solidFill>
                  <a:prstClr val="white"/>
                </a:solidFill>
              </a:rPr>
              <a:t>Behavioral Functioning</a:t>
            </a:r>
          </a:p>
          <a:p>
            <a:endParaRPr lang="en-US" dirty="0"/>
          </a:p>
        </p:txBody>
      </p:sp>
      <p:sp>
        <p:nvSpPr>
          <p:cNvPr id="11" name="Rectangle 10"/>
          <p:cNvSpPr/>
          <p:nvPr/>
        </p:nvSpPr>
        <p:spPr>
          <a:xfrm>
            <a:off x="6477003" y="3600451"/>
            <a:ext cx="2104057" cy="946826"/>
          </a:xfrm>
          <a:prstGeom prst="rect">
            <a:avLst/>
          </a:pr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endParaRPr lang="en-US" dirty="0" smtClean="0">
              <a:solidFill>
                <a:prstClr val="white"/>
              </a:solidFill>
            </a:endParaRPr>
          </a:p>
          <a:p>
            <a:pPr algn="ctr"/>
            <a:r>
              <a:rPr lang="en-US" dirty="0" smtClean="0">
                <a:solidFill>
                  <a:prstClr val="white"/>
                </a:solidFill>
              </a:rPr>
              <a:t>Social Functioning</a:t>
            </a:r>
          </a:p>
          <a:p>
            <a:endParaRPr lang="en-US" dirty="0"/>
          </a:p>
        </p:txBody>
      </p:sp>
    </p:spTree>
    <p:extLst>
      <p:ext uri="{BB962C8B-B14F-4D97-AF65-F5344CB8AC3E}">
        <p14:creationId xmlns:p14="http://schemas.microsoft.com/office/powerpoint/2010/main" val="131168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NEUROSCIENCE TO INFORM A DEVELOPMENTAL APPROACH</a:t>
            </a:r>
            <a:endParaRPr lang="en-US" dirty="0"/>
          </a:p>
        </p:txBody>
      </p:sp>
      <p:pic>
        <p:nvPicPr>
          <p:cNvPr id="6" name="Picture 5" descr="juvenile justice report cover.bmp"/>
          <p:cNvPicPr>
            <a:picLocks noChangeAspect="1"/>
          </p:cNvPicPr>
          <p:nvPr/>
        </p:nvPicPr>
        <p:blipFill>
          <a:blip r:embed="rId2"/>
          <a:srcRect/>
          <a:stretch>
            <a:fillRect/>
          </a:stretch>
        </p:blipFill>
        <p:spPr bwMode="auto">
          <a:xfrm>
            <a:off x="762000" y="1314451"/>
            <a:ext cx="2226835" cy="2781299"/>
          </a:xfrm>
          <a:prstGeom prst="rect">
            <a:avLst/>
          </a:prstGeom>
          <a:noFill/>
          <a:ln w="9525">
            <a:solidFill>
              <a:schemeClr val="accent1"/>
            </a:solidFill>
            <a:miter lim="800000"/>
            <a:headEnd/>
            <a:tailEnd/>
          </a:ln>
        </p:spPr>
      </p:pic>
      <p:pic>
        <p:nvPicPr>
          <p:cNvPr id="7" name="Picture 6" descr="C:\Users\mulveyep\Pictures\Teen Brain Development.png"/>
          <p:cNvPicPr>
            <a:picLocks noChangeAspect="1" noChangeArrowheads="1"/>
          </p:cNvPicPr>
          <p:nvPr/>
        </p:nvPicPr>
        <p:blipFill>
          <a:blip r:embed="rId3"/>
          <a:srcRect t="9082"/>
          <a:stretch>
            <a:fillRect/>
          </a:stretch>
        </p:blipFill>
        <p:spPr bwMode="auto">
          <a:xfrm>
            <a:off x="3733800" y="1771650"/>
            <a:ext cx="4419600" cy="24003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8610600" cy="857250"/>
          </a:xfrm>
        </p:spPr>
        <p:txBody>
          <a:bodyPr>
            <a:normAutofit/>
          </a:bodyPr>
          <a:lstStyle/>
          <a:p>
            <a:r>
              <a:rPr lang="en-US" sz="2800" dirty="0" smtClean="0">
                <a:solidFill>
                  <a:srgbClr val="336A90"/>
                </a:solidFill>
                <a:latin typeface="Arial Narrow" pitchFamily="34" charset="0"/>
              </a:rPr>
              <a:t>A HISTORY OF MALTREATMENT IS THE NORM AMONG CHILDREN AND YOUTH IN MANY SYSTEMS</a:t>
            </a:r>
            <a:endParaRPr lang="en-US" sz="3100" dirty="0">
              <a:solidFill>
                <a:schemeClr val="accent1"/>
              </a:solidFill>
            </a:endParaRPr>
          </a:p>
        </p:txBody>
      </p:sp>
      <p:graphicFrame>
        <p:nvGraphicFramePr>
          <p:cNvPr id="4" name="Content Placeholder 3"/>
          <p:cNvGraphicFramePr>
            <a:graphicFrameLocks noGrp="1"/>
          </p:cNvGraphicFramePr>
          <p:nvPr>
            <p:ph idx="1"/>
          </p:nvPr>
        </p:nvGraphicFramePr>
        <p:xfrm>
          <a:off x="152400" y="1028700"/>
          <a:ext cx="8534400" cy="360045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28600" y="4614817"/>
            <a:ext cx="8763000" cy="400110"/>
          </a:xfrm>
          <a:prstGeom prst="rect">
            <a:avLst/>
          </a:prstGeom>
        </p:spPr>
        <p:txBody>
          <a:bodyPr wrap="square">
            <a:spAutoFit/>
          </a:bodyPr>
          <a:lstStyle/>
          <a:p>
            <a:r>
              <a:rPr lang="en-US" sz="1000" dirty="0">
                <a:solidFill>
                  <a:prstClr val="black"/>
                </a:solidFill>
              </a:rPr>
              <a:t>Miller, EA; Green, AE; </a:t>
            </a:r>
            <a:r>
              <a:rPr lang="en-US" sz="1000" dirty="0" err="1">
                <a:solidFill>
                  <a:prstClr val="black"/>
                </a:solidFill>
              </a:rPr>
              <a:t>Fettes</a:t>
            </a:r>
            <a:r>
              <a:rPr lang="en-US" sz="1000" dirty="0">
                <a:solidFill>
                  <a:prstClr val="black"/>
                </a:solidFill>
              </a:rPr>
              <a:t>, DL; &amp; Aarons, GA., 2011. Data come from a representative sample of 1,715 youths aged 6–18 who received services from one or more of five San Diego County public sectors of care.</a:t>
            </a:r>
          </a:p>
        </p:txBody>
      </p:sp>
      <p:sp>
        <p:nvSpPr>
          <p:cNvPr id="9" name="Slide Number Placeholder 8"/>
          <p:cNvSpPr>
            <a:spLocks noGrp="1"/>
          </p:cNvSpPr>
          <p:nvPr>
            <p:ph type="sldNum" sz="quarter" idx="12"/>
          </p:nvPr>
        </p:nvSpPr>
        <p:spPr/>
        <p:txBody>
          <a:bodyPr/>
          <a:lstStyle/>
          <a:p>
            <a:fld id="{B9933DFC-8A66-4608-995A-7201BFA2730A}"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698808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urved Connector 17"/>
          <p:cNvCxnSpPr/>
          <p:nvPr/>
        </p:nvCxnSpPr>
        <p:spPr>
          <a:xfrm rot="16200000" flipH="1">
            <a:off x="3143250" y="2571750"/>
            <a:ext cx="342900" cy="228600"/>
          </a:xfrm>
          <a:prstGeom prst="curvedConnector3">
            <a:avLst>
              <a:gd name="adj1" fmla="val 50000"/>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rot="16200000" flipH="1">
            <a:off x="5429250" y="2571751"/>
            <a:ext cx="342900" cy="228600"/>
          </a:xfrm>
          <a:prstGeom prst="curvedConnector3">
            <a:avLst>
              <a:gd name="adj1" fmla="val 50000"/>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16200000" flipH="1">
            <a:off x="8020053" y="2571750"/>
            <a:ext cx="342901" cy="228600"/>
          </a:xfrm>
          <a:prstGeom prst="curvedConnector3">
            <a:avLst>
              <a:gd name="adj1" fmla="val 50000"/>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05978"/>
            <a:ext cx="7543800" cy="651272"/>
          </a:xfrm>
        </p:spPr>
        <p:txBody>
          <a:bodyPr/>
          <a:lstStyle/>
          <a:p>
            <a:r>
              <a:rPr lang="en-US" dirty="0" smtClean="0"/>
              <a:t>BRAIN DEVELOPMENT PATTERNS</a:t>
            </a:r>
            <a:endParaRPr lang="en-US" dirty="0"/>
          </a:p>
        </p:txBody>
      </p:sp>
      <p:graphicFrame>
        <p:nvGraphicFramePr>
          <p:cNvPr id="4" name="Content Placeholder 3"/>
          <p:cNvGraphicFramePr>
            <a:graphicFrameLocks noGrp="1"/>
          </p:cNvGraphicFramePr>
          <p:nvPr>
            <p:ph idx="1"/>
          </p:nvPr>
        </p:nvGraphicFramePr>
        <p:xfrm>
          <a:off x="2438400" y="971550"/>
          <a:ext cx="6477000"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nvGraphicFramePr>
        <p:xfrm>
          <a:off x="2438400" y="2857502"/>
          <a:ext cx="6477000" cy="15430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ight Arrow 7"/>
          <p:cNvSpPr/>
          <p:nvPr/>
        </p:nvSpPr>
        <p:spPr>
          <a:xfrm rot="19318015">
            <a:off x="567506" y="2006902"/>
            <a:ext cx="1944119" cy="400050"/>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ight Arrow 8"/>
          <p:cNvSpPr/>
          <p:nvPr/>
        </p:nvSpPr>
        <p:spPr>
          <a:xfrm rot="1935106">
            <a:off x="607212" y="3202028"/>
            <a:ext cx="1875871" cy="40005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Explosion 1 9"/>
          <p:cNvSpPr/>
          <p:nvPr/>
        </p:nvSpPr>
        <p:spPr>
          <a:xfrm>
            <a:off x="228600" y="971550"/>
            <a:ext cx="2133600" cy="1085850"/>
          </a:xfrm>
          <a:prstGeom prst="irregularSeal1">
            <a:avLst/>
          </a:prstGeom>
          <a:solidFill>
            <a:schemeClr val="bg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Traumatic Stress</a:t>
            </a:r>
            <a:endParaRPr lang="en-US" sz="1600" b="1" dirty="0">
              <a:solidFill>
                <a:prstClr val="black"/>
              </a:solidFill>
            </a:endParaRPr>
          </a:p>
        </p:txBody>
      </p:sp>
      <p:sp>
        <p:nvSpPr>
          <p:cNvPr id="12" name="TextBox 11"/>
          <p:cNvSpPr txBox="1"/>
          <p:nvPr/>
        </p:nvSpPr>
        <p:spPr>
          <a:xfrm>
            <a:off x="228600" y="3429001"/>
            <a:ext cx="990600" cy="954107"/>
          </a:xfrm>
          <a:prstGeom prst="rect">
            <a:avLst/>
          </a:prstGeom>
          <a:noFill/>
        </p:spPr>
        <p:txBody>
          <a:bodyPr wrap="square" rtlCol="0">
            <a:spAutoFit/>
          </a:bodyPr>
          <a:lstStyle/>
          <a:p>
            <a:r>
              <a:rPr lang="en-US" sz="700" dirty="0" smtClean="0">
                <a:solidFill>
                  <a:prstClr val="black"/>
                </a:solidFill>
              </a:rPr>
              <a:t>Adapted from: Family Policy Council. (2007). The High Cost of Adverse Childhood Experiences (PPT). Olympia, WA: Author.</a:t>
            </a:r>
            <a:endParaRPr lang="en-US" sz="700" dirty="0">
              <a:solidFill>
                <a:prstClr val="black"/>
              </a:solidFill>
            </a:endParaRPr>
          </a:p>
        </p:txBody>
      </p:sp>
      <p:sp>
        <p:nvSpPr>
          <p:cNvPr id="16" name="TextBox 15"/>
          <p:cNvSpPr txBox="1"/>
          <p:nvPr/>
        </p:nvSpPr>
        <p:spPr>
          <a:xfrm>
            <a:off x="143256" y="4396825"/>
            <a:ext cx="7086600" cy="769441"/>
          </a:xfrm>
          <a:prstGeom prst="rect">
            <a:avLst/>
          </a:prstGeom>
          <a:noFill/>
        </p:spPr>
        <p:txBody>
          <a:bodyPr wrap="square" rtlCol="0">
            <a:spAutoFit/>
          </a:bodyPr>
          <a:lstStyle/>
          <a:p>
            <a:r>
              <a:rPr lang="en-US" sz="1400" dirty="0" smtClean="0">
                <a:solidFill>
                  <a:prstClr val="black"/>
                </a:solidFill>
              </a:rPr>
              <a:t>Effective screening and assessment help identify children who have trauma symptoms; evidence-based interventions and strategies help restore developmentally appropriate functioning</a:t>
            </a:r>
            <a:r>
              <a:rPr lang="en-US" sz="1600" dirty="0" smtClean="0">
                <a:solidFill>
                  <a:prstClr val="black"/>
                </a:solidFill>
              </a:rPr>
              <a:t>.</a:t>
            </a:r>
            <a:endParaRPr lang="en-US" sz="1600" dirty="0">
              <a:solidFill>
                <a:prstClr val="black"/>
              </a:solidFill>
            </a:endParaRPr>
          </a:p>
        </p:txBody>
      </p:sp>
      <p:sp>
        <p:nvSpPr>
          <p:cNvPr id="6" name="Rounded Rectangle 5"/>
          <p:cNvSpPr/>
          <p:nvPr/>
        </p:nvSpPr>
        <p:spPr>
          <a:xfrm>
            <a:off x="228600" y="2286000"/>
            <a:ext cx="1524000" cy="97155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NEUTRAL START</a:t>
            </a:r>
            <a:endParaRPr lang="en-US" b="1"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499295"/>
            <a:ext cx="8077200" cy="2431435"/>
          </a:xfrm>
          <a:prstGeom prst="rect">
            <a:avLst/>
          </a:prstGeom>
        </p:spPr>
        <p:txBody>
          <a:bodyPr wrap="square">
            <a:spAutoFit/>
          </a:bodyPr>
          <a:lstStyle/>
          <a:p>
            <a:r>
              <a:rPr lang="en-US" i="1" dirty="0">
                <a:solidFill>
                  <a:prstClr val="black"/>
                </a:solidFill>
                <a:latin typeface="AdvP641C"/>
              </a:rPr>
              <a:t>Maltreatment during adolescence has a significant effect on a broader range of outcomes [than childhood limited maltreatment]: </a:t>
            </a:r>
          </a:p>
          <a:p>
            <a:pPr marL="285750" indent="-285750">
              <a:buFont typeface="Arial" pitchFamily="34" charset="0"/>
              <a:buChar char="•"/>
            </a:pPr>
            <a:r>
              <a:rPr lang="en-US" sz="1400" i="1" dirty="0">
                <a:solidFill>
                  <a:srgbClr val="FF0000"/>
                </a:solidFill>
                <a:latin typeface="AdvP641C"/>
              </a:rPr>
              <a:t>official arrest or incarceration, </a:t>
            </a:r>
          </a:p>
          <a:p>
            <a:pPr marL="285750" indent="-285750">
              <a:buFont typeface="Arial" pitchFamily="34" charset="0"/>
              <a:buChar char="•"/>
            </a:pPr>
            <a:r>
              <a:rPr lang="en-US" sz="1400" i="1" dirty="0">
                <a:solidFill>
                  <a:srgbClr val="FF0000"/>
                </a:solidFill>
                <a:latin typeface="AdvP641C"/>
              </a:rPr>
              <a:t>self-reported criminal offending, </a:t>
            </a:r>
          </a:p>
          <a:p>
            <a:pPr marL="285750" indent="-285750">
              <a:buFont typeface="Arial" pitchFamily="34" charset="0"/>
              <a:buChar char="•"/>
            </a:pPr>
            <a:r>
              <a:rPr lang="en-US" sz="1400" i="1" dirty="0">
                <a:solidFill>
                  <a:srgbClr val="FF0000"/>
                </a:solidFill>
                <a:latin typeface="AdvP641C"/>
              </a:rPr>
              <a:t>violent crime, </a:t>
            </a:r>
          </a:p>
          <a:p>
            <a:pPr marL="285750" indent="-285750">
              <a:buFont typeface="Arial" pitchFamily="34" charset="0"/>
              <a:buChar char="•"/>
            </a:pPr>
            <a:r>
              <a:rPr lang="en-US" sz="1400" i="1" dirty="0">
                <a:solidFill>
                  <a:prstClr val="black"/>
                </a:solidFill>
                <a:latin typeface="AdvP641C"/>
              </a:rPr>
              <a:t>alcohol use, </a:t>
            </a:r>
          </a:p>
          <a:p>
            <a:pPr marL="285750" indent="-285750">
              <a:buFont typeface="Arial" pitchFamily="34" charset="0"/>
              <a:buChar char="•"/>
            </a:pPr>
            <a:r>
              <a:rPr lang="en-US" sz="1400" i="1" dirty="0">
                <a:solidFill>
                  <a:prstClr val="black"/>
                </a:solidFill>
                <a:latin typeface="AdvP641C"/>
              </a:rPr>
              <a:t>problem alcohol use, drug use, problem drug use, </a:t>
            </a:r>
          </a:p>
          <a:p>
            <a:pPr marL="285750" indent="-285750">
              <a:buFont typeface="Arial" pitchFamily="34" charset="0"/>
              <a:buChar char="•"/>
            </a:pPr>
            <a:r>
              <a:rPr lang="en-US" sz="1400" i="1" dirty="0">
                <a:solidFill>
                  <a:prstClr val="black"/>
                </a:solidFill>
                <a:latin typeface="AdvP641C"/>
              </a:rPr>
              <a:t>risky sex behaviors, </a:t>
            </a:r>
          </a:p>
          <a:p>
            <a:pPr marL="285750" indent="-285750">
              <a:buFont typeface="Arial" pitchFamily="34" charset="0"/>
              <a:buChar char="•"/>
            </a:pPr>
            <a:r>
              <a:rPr lang="en-US" sz="1400" i="1" dirty="0">
                <a:solidFill>
                  <a:prstClr val="black"/>
                </a:solidFill>
                <a:latin typeface="AdvP641C"/>
              </a:rPr>
              <a:t>self-reported sexually transmitted disease diagnosis, and </a:t>
            </a:r>
          </a:p>
          <a:p>
            <a:pPr marL="285750" indent="-285750">
              <a:buFont typeface="Arial" pitchFamily="34" charset="0"/>
              <a:buChar char="•"/>
            </a:pPr>
            <a:r>
              <a:rPr lang="en-US" sz="1400" i="1" dirty="0">
                <a:solidFill>
                  <a:prstClr val="black"/>
                </a:solidFill>
                <a:latin typeface="AdvP641C"/>
              </a:rPr>
              <a:t>suicidal thoughts.</a:t>
            </a:r>
            <a:endParaRPr lang="en-US" sz="1400" i="1" dirty="0">
              <a:solidFill>
                <a:prstClr val="black"/>
              </a:solidFill>
            </a:endParaRPr>
          </a:p>
        </p:txBody>
      </p:sp>
      <p:sp>
        <p:nvSpPr>
          <p:cNvPr id="5" name="Rectangle 4"/>
          <p:cNvSpPr/>
          <p:nvPr/>
        </p:nvSpPr>
        <p:spPr>
          <a:xfrm>
            <a:off x="609600" y="114300"/>
            <a:ext cx="8077200" cy="1384995"/>
          </a:xfrm>
          <a:prstGeom prst="rect">
            <a:avLst/>
          </a:prstGeom>
        </p:spPr>
        <p:txBody>
          <a:bodyPr wrap="square">
            <a:spAutoFit/>
          </a:bodyPr>
          <a:lstStyle/>
          <a:p>
            <a:r>
              <a:rPr lang="en-US" sz="2800" b="1" dirty="0">
                <a:solidFill>
                  <a:srgbClr val="336A90"/>
                </a:solidFill>
                <a:latin typeface="Arial Narrow" pitchFamily="34" charset="0"/>
              </a:rPr>
              <a:t>The Causal Impact of Childhood-Limited Maltreatment and Adolescent</a:t>
            </a:r>
          </a:p>
          <a:p>
            <a:r>
              <a:rPr lang="en-US" sz="2800" b="1" dirty="0">
                <a:solidFill>
                  <a:srgbClr val="336A90"/>
                </a:solidFill>
                <a:latin typeface="Arial Narrow" pitchFamily="34" charset="0"/>
              </a:rPr>
              <a:t>Maltreatment on Early Adult Adjustment</a:t>
            </a:r>
          </a:p>
        </p:txBody>
      </p:sp>
      <p:sp>
        <p:nvSpPr>
          <p:cNvPr id="6" name="Rectangle 5"/>
          <p:cNvSpPr/>
          <p:nvPr/>
        </p:nvSpPr>
        <p:spPr>
          <a:xfrm>
            <a:off x="304800" y="3886200"/>
            <a:ext cx="8382000" cy="830997"/>
          </a:xfrm>
          <a:prstGeom prst="rect">
            <a:avLst/>
          </a:prstGeom>
        </p:spPr>
        <p:txBody>
          <a:bodyPr wrap="square">
            <a:spAutoFit/>
          </a:bodyPr>
          <a:lstStyle/>
          <a:p>
            <a:r>
              <a:rPr lang="en-US" sz="1600" i="1" dirty="0">
                <a:solidFill>
                  <a:prstClr val="black"/>
                </a:solidFill>
              </a:rPr>
              <a:t>Preventing maltreatment and providing services to reduce its negative </a:t>
            </a:r>
            <a:r>
              <a:rPr lang="en-US" sz="1600" i="1" dirty="0" err="1">
                <a:solidFill>
                  <a:prstClr val="black"/>
                </a:solidFill>
              </a:rPr>
              <a:t>sequelae</a:t>
            </a:r>
            <a:r>
              <a:rPr lang="en-US" sz="1600" i="1" dirty="0">
                <a:solidFill>
                  <a:prstClr val="black"/>
                </a:solidFill>
              </a:rPr>
              <a:t> are likely to have major benefits for society given the extensive damage</a:t>
            </a:r>
          </a:p>
          <a:p>
            <a:r>
              <a:rPr lang="en-US" sz="1600" i="1" dirty="0">
                <a:solidFill>
                  <a:prstClr val="black"/>
                </a:solidFill>
              </a:rPr>
              <a:t>to later functioning that maltreatment seems to cause.</a:t>
            </a:r>
          </a:p>
        </p:txBody>
      </p:sp>
      <p:sp>
        <p:nvSpPr>
          <p:cNvPr id="7" name="Rectangle 6"/>
          <p:cNvSpPr/>
          <p:nvPr/>
        </p:nvSpPr>
        <p:spPr>
          <a:xfrm>
            <a:off x="332232" y="4763365"/>
            <a:ext cx="8382000" cy="246221"/>
          </a:xfrm>
          <a:prstGeom prst="rect">
            <a:avLst/>
          </a:prstGeom>
        </p:spPr>
        <p:txBody>
          <a:bodyPr wrap="square">
            <a:spAutoFit/>
          </a:bodyPr>
          <a:lstStyle/>
          <a:p>
            <a:r>
              <a:rPr lang="en-US" sz="1000" dirty="0">
                <a:solidFill>
                  <a:prstClr val="black"/>
                </a:solidFill>
              </a:rPr>
              <a:t>T.P. Thornberry et al. / Journal of Adolescent Health 46 (2010) 359–365</a:t>
            </a:r>
          </a:p>
        </p:txBody>
      </p:sp>
    </p:spTree>
    <p:extLst>
      <p:ext uri="{BB962C8B-B14F-4D97-AF65-F5344CB8AC3E}">
        <p14:creationId xmlns:p14="http://schemas.microsoft.com/office/powerpoint/2010/main" val="118034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1028702"/>
            <a:ext cx="7315200" cy="3445097"/>
          </a:xfrm>
          <a:prstGeom prst="rect">
            <a:avLst/>
          </a:prstGeom>
          <a:noFill/>
          <a:ln w="88900" cap="sq">
            <a:noFill/>
            <a:miter lim="800000"/>
          </a:ln>
          <a:effectLst/>
        </p:spPr>
      </p:pic>
      <p:sp>
        <p:nvSpPr>
          <p:cNvPr id="11" name="Title 10"/>
          <p:cNvSpPr>
            <a:spLocks noGrp="1"/>
          </p:cNvSpPr>
          <p:nvPr>
            <p:ph type="title"/>
          </p:nvPr>
        </p:nvSpPr>
        <p:spPr>
          <a:xfrm>
            <a:off x="457200" y="285751"/>
            <a:ext cx="7543800" cy="651272"/>
          </a:xfrm>
        </p:spPr>
        <p:txBody>
          <a:bodyPr>
            <a:normAutofit/>
          </a:bodyPr>
          <a:lstStyle/>
          <a:p>
            <a:r>
              <a:rPr lang="en-US" dirty="0" smtClean="0"/>
              <a:t>Policy: Social and Emotional Well-Being</a:t>
            </a:r>
            <a:endParaRPr lang="en-US" dirty="0"/>
          </a:p>
        </p:txBody>
      </p:sp>
      <p:sp>
        <p:nvSpPr>
          <p:cNvPr id="8" name="Pentagon 7"/>
          <p:cNvSpPr/>
          <p:nvPr/>
        </p:nvSpPr>
        <p:spPr>
          <a:xfrm>
            <a:off x="228600" y="4457700"/>
            <a:ext cx="8729472" cy="400050"/>
          </a:xfrm>
          <a:prstGeom prst="homePlate">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600" dirty="0">
                <a:solidFill>
                  <a:schemeClr val="tx1"/>
                </a:solidFill>
                <a:latin typeface="+mj-lt"/>
                <a:hlinkClick r:id="rId3"/>
              </a:rPr>
              <a:t>http://www.acf.hhs.gov/programs/cb/laws_policies/policy/im/2012/im1204.pdf</a:t>
            </a:r>
            <a:endParaRPr lang="en-US" sz="1600" dirty="0">
              <a:solidFill>
                <a:schemeClr val="tx1"/>
              </a:solidFill>
              <a:latin typeface="+mj-lt"/>
            </a:endParaRPr>
          </a:p>
        </p:txBody>
      </p:sp>
    </p:spTree>
    <p:extLst>
      <p:ext uri="{BB962C8B-B14F-4D97-AF65-F5344CB8AC3E}">
        <p14:creationId xmlns:p14="http://schemas.microsoft.com/office/powerpoint/2010/main" val="133220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1885950"/>
            <a:ext cx="6172200" cy="2457450"/>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2" name="Title 1"/>
          <p:cNvSpPr>
            <a:spLocks noGrp="1"/>
          </p:cNvSpPr>
          <p:nvPr>
            <p:ph type="title"/>
          </p:nvPr>
        </p:nvSpPr>
        <p:spPr>
          <a:xfrm>
            <a:off x="457200" y="205978"/>
            <a:ext cx="8229600" cy="651272"/>
          </a:xfrm>
        </p:spPr>
        <p:txBody>
          <a:bodyPr>
            <a:noAutofit/>
          </a:bodyPr>
          <a:lstStyle/>
          <a:p>
            <a:r>
              <a:rPr lang="en-US" sz="2800" dirty="0" smtClean="0"/>
              <a:t>A DEVELOPMENTAL FRAMEWORK </a:t>
            </a:r>
            <a:br>
              <a:rPr lang="en-US" sz="2800" dirty="0" smtClean="0"/>
            </a:br>
            <a:r>
              <a:rPr lang="en-US" sz="2800" dirty="0" smtClean="0"/>
              <a:t>FOR WELL-BEING</a:t>
            </a:r>
            <a:endParaRPr lang="en-US" sz="2800" dirty="0"/>
          </a:p>
        </p:txBody>
      </p:sp>
      <p:sp>
        <p:nvSpPr>
          <p:cNvPr id="7" name="Striped Right Arrow 6"/>
          <p:cNvSpPr/>
          <p:nvPr/>
        </p:nvSpPr>
        <p:spPr>
          <a:xfrm>
            <a:off x="0" y="2400300"/>
            <a:ext cx="2133600" cy="1485900"/>
          </a:xfrm>
          <a:prstGeom prst="stripedRightArrow">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prstClr val="white"/>
                </a:solidFill>
              </a:rPr>
              <a:t>Environmental Supports</a:t>
            </a:r>
            <a:endParaRPr lang="en-US" sz="1200" dirty="0">
              <a:solidFill>
                <a:prstClr val="white"/>
              </a:solidFill>
            </a:endParaRPr>
          </a:p>
        </p:txBody>
      </p:sp>
      <p:sp>
        <p:nvSpPr>
          <p:cNvPr id="8" name="Striped Right Arrow 7"/>
          <p:cNvSpPr/>
          <p:nvPr/>
        </p:nvSpPr>
        <p:spPr>
          <a:xfrm flipH="1">
            <a:off x="7010400" y="2400300"/>
            <a:ext cx="2133600" cy="1485900"/>
          </a:xfrm>
          <a:prstGeom prst="stripedRightArrow">
            <a:avLst/>
          </a:prstGeom>
          <a:solidFill>
            <a:schemeClr val="accent6"/>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prstClr val="white"/>
                </a:solidFill>
              </a:rPr>
              <a:t>Personal Characteristics</a:t>
            </a:r>
            <a:endParaRPr lang="en-US" sz="1200" dirty="0">
              <a:solidFill>
                <a:prstClr val="white"/>
              </a:solidFill>
            </a:endParaRPr>
          </a:p>
        </p:txBody>
      </p:sp>
      <p:cxnSp>
        <p:nvCxnSpPr>
          <p:cNvPr id="11" name="Straight Arrow Connector 10"/>
          <p:cNvCxnSpPr/>
          <p:nvPr/>
        </p:nvCxnSpPr>
        <p:spPr>
          <a:xfrm>
            <a:off x="4800600" y="4574234"/>
            <a:ext cx="3581400" cy="1191"/>
          </a:xfrm>
          <a:prstGeom prst="straightConnector1">
            <a:avLst/>
          </a:prstGeom>
          <a:ln>
            <a:solidFill>
              <a:schemeClr val="accent1"/>
            </a:solidFill>
            <a:tailEnd type="arrow"/>
          </a:ln>
          <a:effectLst/>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533400" y="4457701"/>
            <a:ext cx="4333238" cy="307777"/>
          </a:xfrm>
          <a:prstGeom prst="rect">
            <a:avLst/>
          </a:prstGeom>
          <a:noFill/>
        </p:spPr>
        <p:txBody>
          <a:bodyPr wrap="none" rtlCol="0">
            <a:spAutoFit/>
          </a:bodyPr>
          <a:lstStyle/>
          <a:p>
            <a:r>
              <a:rPr lang="en-US" sz="1400" i="1" dirty="0" smtClean="0">
                <a:solidFill>
                  <a:srgbClr val="336A90"/>
                </a:solidFill>
              </a:rPr>
              <a:t>Developmental Stage (e.g., early childhood, latency)</a:t>
            </a:r>
            <a:endParaRPr lang="en-US" sz="1400" i="1" dirty="0">
              <a:solidFill>
                <a:srgbClr val="336A90"/>
              </a:solidFill>
            </a:endParaRPr>
          </a:p>
        </p:txBody>
      </p:sp>
      <p:grpSp>
        <p:nvGrpSpPr>
          <p:cNvPr id="3" name="Group 14"/>
          <p:cNvGrpSpPr/>
          <p:nvPr/>
        </p:nvGrpSpPr>
        <p:grpSpPr>
          <a:xfrm>
            <a:off x="2362202" y="2057400"/>
            <a:ext cx="2104057" cy="946826"/>
            <a:chOff x="539" y="372262"/>
            <a:chExt cx="2104057" cy="1262434"/>
          </a:xfrm>
          <a:effectLst/>
        </p:grpSpPr>
        <p:sp>
          <p:nvSpPr>
            <p:cNvPr id="16" name="Rectangle 15"/>
            <p:cNvSpPr/>
            <p:nvPr/>
          </p:nvSpPr>
          <p:spPr>
            <a:xfrm>
              <a:off x="539" y="372262"/>
              <a:ext cx="2104057" cy="1262434"/>
            </a:xfrm>
            <a:prstGeom prst="rect">
              <a:avLst/>
            </a:pr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ectangle 16"/>
            <p:cNvSpPr/>
            <p:nvPr/>
          </p:nvSpPr>
          <p:spPr>
            <a:xfrm>
              <a:off x="539" y="372262"/>
              <a:ext cx="2104057" cy="1262434"/>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algn="ctr" defTabSz="1111250">
                <a:lnSpc>
                  <a:spcPct val="90000"/>
                </a:lnSpc>
                <a:spcBef>
                  <a:spcPct val="0"/>
                </a:spcBef>
                <a:spcAft>
                  <a:spcPct val="35000"/>
                </a:spcAft>
              </a:pPr>
              <a:r>
                <a:rPr lang="en-US" sz="2500" dirty="0" smtClean="0">
                  <a:solidFill>
                    <a:prstClr val="white"/>
                  </a:solidFill>
                </a:rPr>
                <a:t>Cognitive Functioning</a:t>
              </a:r>
              <a:endParaRPr lang="en-US" sz="2500" dirty="0">
                <a:solidFill>
                  <a:prstClr val="white"/>
                </a:solidFill>
              </a:endParaRPr>
            </a:p>
          </p:txBody>
        </p:sp>
      </p:grpSp>
      <p:grpSp>
        <p:nvGrpSpPr>
          <p:cNvPr id="4" name="Group 17"/>
          <p:cNvGrpSpPr/>
          <p:nvPr/>
        </p:nvGrpSpPr>
        <p:grpSpPr>
          <a:xfrm>
            <a:off x="4800603" y="2057400"/>
            <a:ext cx="2104057" cy="946826"/>
            <a:chOff x="539" y="372262"/>
            <a:chExt cx="2104057" cy="1262434"/>
          </a:xfrm>
          <a:effectLst/>
        </p:grpSpPr>
        <p:sp>
          <p:nvSpPr>
            <p:cNvPr id="19" name="Rectangle 18"/>
            <p:cNvSpPr/>
            <p:nvPr/>
          </p:nvSpPr>
          <p:spPr>
            <a:xfrm>
              <a:off x="539" y="372262"/>
              <a:ext cx="2104057" cy="1262434"/>
            </a:xfrm>
            <a:prstGeom prst="rect">
              <a:avLst/>
            </a:pr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Rectangle 19"/>
            <p:cNvSpPr/>
            <p:nvPr/>
          </p:nvSpPr>
          <p:spPr>
            <a:xfrm>
              <a:off x="539" y="372262"/>
              <a:ext cx="2104057" cy="12624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algn="ctr" defTabSz="1111250">
                <a:lnSpc>
                  <a:spcPct val="90000"/>
                </a:lnSpc>
                <a:spcBef>
                  <a:spcPct val="0"/>
                </a:spcBef>
                <a:spcAft>
                  <a:spcPct val="35000"/>
                </a:spcAft>
              </a:pPr>
              <a:r>
                <a:rPr lang="en-US" sz="2500" dirty="0" smtClean="0">
                  <a:solidFill>
                    <a:prstClr val="white"/>
                  </a:solidFill>
                </a:rPr>
                <a:t>Physical Health and Development</a:t>
              </a:r>
              <a:endParaRPr lang="en-US" sz="2500" dirty="0">
                <a:solidFill>
                  <a:prstClr val="white"/>
                </a:solidFill>
              </a:endParaRPr>
            </a:p>
          </p:txBody>
        </p:sp>
      </p:grpSp>
      <p:grpSp>
        <p:nvGrpSpPr>
          <p:cNvPr id="5" name="Group 20"/>
          <p:cNvGrpSpPr/>
          <p:nvPr/>
        </p:nvGrpSpPr>
        <p:grpSpPr>
          <a:xfrm>
            <a:off x="2362202" y="3200401"/>
            <a:ext cx="2104057" cy="946826"/>
            <a:chOff x="539" y="372262"/>
            <a:chExt cx="2104057" cy="1262434"/>
          </a:xfrm>
          <a:effectLst/>
        </p:grpSpPr>
        <p:sp>
          <p:nvSpPr>
            <p:cNvPr id="22" name="Rectangle 21"/>
            <p:cNvSpPr/>
            <p:nvPr/>
          </p:nvSpPr>
          <p:spPr>
            <a:xfrm>
              <a:off x="539" y="372262"/>
              <a:ext cx="2104057" cy="1262434"/>
            </a:xfrm>
            <a:prstGeom prst="rect">
              <a:avLst/>
            </a:pr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Rectangle 22"/>
            <p:cNvSpPr/>
            <p:nvPr/>
          </p:nvSpPr>
          <p:spPr>
            <a:xfrm>
              <a:off x="539" y="372262"/>
              <a:ext cx="2104057" cy="1262434"/>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algn="ctr" defTabSz="1111250">
                <a:lnSpc>
                  <a:spcPct val="90000"/>
                </a:lnSpc>
                <a:spcBef>
                  <a:spcPct val="0"/>
                </a:spcBef>
                <a:spcAft>
                  <a:spcPct val="35000"/>
                </a:spcAft>
              </a:pPr>
              <a:r>
                <a:rPr lang="en-US" sz="2500" dirty="0" smtClean="0">
                  <a:solidFill>
                    <a:prstClr val="white"/>
                  </a:solidFill>
                </a:rPr>
                <a:t>Emotional/ Behavioral Functioning</a:t>
              </a:r>
              <a:endParaRPr lang="en-US" sz="2500" dirty="0">
                <a:solidFill>
                  <a:prstClr val="white"/>
                </a:solidFill>
              </a:endParaRPr>
            </a:p>
          </p:txBody>
        </p:sp>
      </p:grpSp>
      <p:grpSp>
        <p:nvGrpSpPr>
          <p:cNvPr id="6" name="Group 23"/>
          <p:cNvGrpSpPr/>
          <p:nvPr/>
        </p:nvGrpSpPr>
        <p:grpSpPr>
          <a:xfrm>
            <a:off x="4800603" y="3200401"/>
            <a:ext cx="2104057" cy="946826"/>
            <a:chOff x="539" y="372262"/>
            <a:chExt cx="2104057" cy="1262434"/>
          </a:xfrm>
          <a:effectLst/>
        </p:grpSpPr>
        <p:sp>
          <p:nvSpPr>
            <p:cNvPr id="25" name="Rectangle 24"/>
            <p:cNvSpPr/>
            <p:nvPr/>
          </p:nvSpPr>
          <p:spPr>
            <a:xfrm>
              <a:off x="539" y="372262"/>
              <a:ext cx="2104057" cy="1262434"/>
            </a:xfrm>
            <a:prstGeom prst="rect">
              <a:avLst/>
            </a:prstGeom>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Rectangle 25"/>
            <p:cNvSpPr/>
            <p:nvPr/>
          </p:nvSpPr>
          <p:spPr>
            <a:xfrm>
              <a:off x="539" y="372262"/>
              <a:ext cx="2104057" cy="12624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algn="ctr" defTabSz="1111250">
                <a:lnSpc>
                  <a:spcPct val="90000"/>
                </a:lnSpc>
                <a:spcBef>
                  <a:spcPct val="0"/>
                </a:spcBef>
                <a:spcAft>
                  <a:spcPct val="35000"/>
                </a:spcAft>
              </a:pPr>
              <a:r>
                <a:rPr lang="en-US" sz="2500" dirty="0" smtClean="0">
                  <a:solidFill>
                    <a:prstClr val="white"/>
                  </a:solidFill>
                </a:rPr>
                <a:t>Social Functioning</a:t>
              </a:r>
              <a:endParaRPr lang="en-US" sz="2500" dirty="0">
                <a:solidFill>
                  <a:prstClr val="white"/>
                </a:solidFill>
              </a:endParaRPr>
            </a:p>
          </p:txBody>
        </p:sp>
      </p:grpSp>
      <p:sp>
        <p:nvSpPr>
          <p:cNvPr id="27" name="Rectangle 26"/>
          <p:cNvSpPr/>
          <p:nvPr/>
        </p:nvSpPr>
        <p:spPr>
          <a:xfrm>
            <a:off x="457200" y="927273"/>
            <a:ext cx="8229600" cy="954107"/>
          </a:xfrm>
          <a:prstGeom prst="rect">
            <a:avLst/>
          </a:prstGeom>
        </p:spPr>
        <p:txBody>
          <a:bodyPr wrap="square">
            <a:spAutoFit/>
          </a:bodyPr>
          <a:lstStyle/>
          <a:p>
            <a:r>
              <a:rPr lang="en-US" sz="1400" dirty="0" smtClean="0">
                <a:solidFill>
                  <a:prstClr val="black"/>
                </a:solidFill>
              </a:rPr>
              <a:t>The framework identifies four basic domains of well being: (a) cognitive functioning, (</a:t>
            </a:r>
            <a:r>
              <a:rPr lang="en-US" sz="1400" dirty="0" err="1" smtClean="0">
                <a:solidFill>
                  <a:prstClr val="black"/>
                </a:solidFill>
              </a:rPr>
              <a:t>b</a:t>
            </a:r>
            <a:r>
              <a:rPr lang="en-US" sz="1400" dirty="0" smtClean="0">
                <a:solidFill>
                  <a:prstClr val="black"/>
                </a:solidFill>
              </a:rPr>
              <a:t>) physical health and development, (</a:t>
            </a:r>
            <a:r>
              <a:rPr lang="en-US" sz="1400" dirty="0" err="1" smtClean="0">
                <a:solidFill>
                  <a:prstClr val="black"/>
                </a:solidFill>
              </a:rPr>
              <a:t>c</a:t>
            </a:r>
            <a:r>
              <a:rPr lang="en-US" sz="1400" dirty="0" smtClean="0">
                <a:solidFill>
                  <a:prstClr val="black"/>
                </a:solidFill>
              </a:rPr>
              <a:t>) behavioral/emotional functioning, and (</a:t>
            </a:r>
            <a:r>
              <a:rPr lang="en-US" sz="1400" dirty="0" err="1" smtClean="0">
                <a:solidFill>
                  <a:prstClr val="black"/>
                </a:solidFill>
              </a:rPr>
              <a:t>d</a:t>
            </a:r>
            <a:r>
              <a:rPr lang="en-US" sz="1400" dirty="0" smtClean="0">
                <a:solidFill>
                  <a:prstClr val="black"/>
                </a:solidFill>
              </a:rPr>
              <a:t>) social functioning. Within each domain, the characteristics of healthy functioning related directly to how children and youth navigate their daily lives: how they engage in relationships, cope with challenges, and handle responsibilities. </a:t>
            </a:r>
            <a:endParaRPr lang="en-US" sz="1400" dirty="0">
              <a:solidFill>
                <a:prstClr val="black"/>
              </a:solidFill>
            </a:endParaRPr>
          </a:p>
        </p:txBody>
      </p:sp>
    </p:spTree>
    <p:extLst>
      <p:ext uri="{BB962C8B-B14F-4D97-AF65-F5344CB8AC3E}">
        <p14:creationId xmlns:p14="http://schemas.microsoft.com/office/powerpoint/2010/main" val="2875733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91678"/>
            <a:ext cx="8229600" cy="536972"/>
          </a:xfrm>
        </p:spPr>
        <p:txBody>
          <a:bodyPr>
            <a:normAutofit/>
          </a:bodyPr>
          <a:lstStyle/>
          <a:p>
            <a:r>
              <a:rPr lang="en-US" sz="2800" dirty="0" smtClean="0"/>
              <a:t>A DEVELOPMENTAL FRAMEWORK FOR WELL-BEING</a:t>
            </a:r>
            <a:endParaRPr lang="en-US" sz="2800" dirty="0"/>
          </a:p>
        </p:txBody>
      </p:sp>
      <p:graphicFrame>
        <p:nvGraphicFramePr>
          <p:cNvPr id="3" name="Table 2"/>
          <p:cNvGraphicFramePr>
            <a:graphicFrameLocks noGrp="1"/>
          </p:cNvGraphicFramePr>
          <p:nvPr/>
        </p:nvGraphicFramePr>
        <p:xfrm>
          <a:off x="152400" y="685801"/>
          <a:ext cx="8839200" cy="4286250"/>
        </p:xfrm>
        <a:graphic>
          <a:graphicData uri="http://schemas.openxmlformats.org/drawingml/2006/table">
            <a:tbl>
              <a:tblPr>
                <a:effectLst/>
              </a:tblPr>
              <a:tblGrid>
                <a:gridCol w="457200"/>
                <a:gridCol w="1397000"/>
                <a:gridCol w="1397000"/>
                <a:gridCol w="1397000"/>
                <a:gridCol w="1397000"/>
                <a:gridCol w="1397000"/>
                <a:gridCol w="1397000"/>
              </a:tblGrid>
              <a:tr h="119655">
                <a:tc rowSpan="2">
                  <a:txBody>
                    <a:bodyPr/>
                    <a:lstStyle/>
                    <a:p>
                      <a:pPr marL="0" marR="0" algn="ctr">
                        <a:lnSpc>
                          <a:spcPct val="100000"/>
                        </a:lnSpc>
                        <a:spcBef>
                          <a:spcPts val="0"/>
                        </a:spcBef>
                        <a:spcAft>
                          <a:spcPts val="0"/>
                        </a:spcAft>
                      </a:pPr>
                      <a:endParaRPr lang="en-US" sz="600" dirty="0">
                        <a:solidFill>
                          <a:schemeClr val="bg1"/>
                        </a:solidFill>
                        <a:latin typeface="+mn-lt"/>
                        <a:ea typeface="Times New Roman"/>
                        <a:cs typeface="Times New Roman"/>
                      </a:endParaRPr>
                    </a:p>
                  </a:txBody>
                  <a:tcPr marL="40483" marR="40483" marT="0" marB="0">
                    <a:lnL>
                      <a:noFill/>
                    </a:lnL>
                    <a:lnR w="127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0000"/>
                        </a:lnSpc>
                        <a:spcBef>
                          <a:spcPts val="0"/>
                        </a:spcBef>
                        <a:spcAft>
                          <a:spcPts val="0"/>
                        </a:spcAft>
                      </a:pPr>
                      <a:r>
                        <a:rPr lang="en-US" sz="700" dirty="0">
                          <a:solidFill>
                            <a:schemeClr val="bg1"/>
                          </a:solidFill>
                          <a:latin typeface="+mn-lt"/>
                          <a:ea typeface="Times New Roman"/>
                          <a:cs typeface="Times New Roman"/>
                        </a:rPr>
                        <a:t>Intermediate Outcome Domains</a:t>
                      </a:r>
                      <a:endParaRPr lang="en-US" sz="700" dirty="0">
                        <a:solidFill>
                          <a:schemeClr val="bg1"/>
                        </a:solidFill>
                        <a:latin typeface="+mn-lt"/>
                        <a:ea typeface="Calibri"/>
                        <a:cs typeface="Times New Roman"/>
                      </a:endParaRPr>
                    </a:p>
                  </a:txBody>
                  <a:tcPr marL="40483" marR="40483" marT="0" marB="0" anchor="ctr">
                    <a:lnL w="12700" cap="flat" cmpd="sng" algn="ctr">
                      <a:no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gridSpan="4">
                  <a:txBody>
                    <a:bodyPr/>
                    <a:lstStyle/>
                    <a:p>
                      <a:pPr marL="0" marR="0" algn="ctr">
                        <a:lnSpc>
                          <a:spcPct val="100000"/>
                        </a:lnSpc>
                        <a:spcBef>
                          <a:spcPts val="0"/>
                        </a:spcBef>
                        <a:spcAft>
                          <a:spcPts val="0"/>
                        </a:spcAft>
                      </a:pPr>
                      <a:r>
                        <a:rPr lang="en-US" sz="700" dirty="0">
                          <a:solidFill>
                            <a:schemeClr val="bg1"/>
                          </a:solidFill>
                          <a:latin typeface="+mn-lt"/>
                          <a:ea typeface="Times New Roman"/>
                          <a:cs typeface="Times New Roman"/>
                        </a:rPr>
                        <a:t>Well-Being Outcome Domains</a:t>
                      </a:r>
                      <a:endParaRPr lang="en-US" sz="700" dirty="0">
                        <a:solidFill>
                          <a:schemeClr val="bg1"/>
                        </a:solidFill>
                        <a:latin typeface="+mn-lt"/>
                        <a:ea typeface="Calibri"/>
                        <a:cs typeface="Times New Roman"/>
                      </a:endParaRPr>
                    </a:p>
                  </a:txBody>
                  <a:tcPr marL="40483" marR="40483" marT="0" marB="0" anchor="ctr">
                    <a:lnL w="28575" cap="flat" cmpd="sng" algn="ctr">
                      <a:solidFill>
                        <a:schemeClr val="bg1">
                          <a:lumMod val="6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7384">
                <a:tc vMerge="1">
                  <a:txBody>
                    <a:bodyPr/>
                    <a:lstStyle/>
                    <a:p>
                      <a:endParaRPr lang="en-US"/>
                    </a:p>
                  </a:txBody>
                  <a:tcPr/>
                </a:tc>
                <a:tc>
                  <a:txBody>
                    <a:bodyPr/>
                    <a:lstStyle/>
                    <a:p>
                      <a:pPr marL="0" marR="0" algn="ctr">
                        <a:lnSpc>
                          <a:spcPct val="100000"/>
                        </a:lnSpc>
                        <a:spcBef>
                          <a:spcPts val="0"/>
                        </a:spcBef>
                        <a:spcAft>
                          <a:spcPts val="0"/>
                        </a:spcAft>
                      </a:pPr>
                      <a:r>
                        <a:rPr lang="en-US" sz="700" b="1" dirty="0">
                          <a:solidFill>
                            <a:schemeClr val="bg1"/>
                          </a:solidFill>
                          <a:latin typeface="+mn-lt"/>
                          <a:ea typeface="Times New Roman"/>
                          <a:cs typeface="Times New Roman"/>
                        </a:rPr>
                        <a:t>Environmental Supports</a:t>
                      </a:r>
                      <a:endParaRPr lang="en-US" sz="700" b="1" dirty="0">
                        <a:solidFill>
                          <a:schemeClr val="bg1"/>
                        </a:solidFill>
                        <a:latin typeface="+mn-lt"/>
                        <a:ea typeface="Calibri"/>
                        <a:cs typeface="Times New Roman"/>
                      </a:endParaRPr>
                    </a:p>
                  </a:txBody>
                  <a:tcPr marL="40483" marR="40483"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700" b="1" dirty="0">
                          <a:solidFill>
                            <a:schemeClr val="bg1"/>
                          </a:solidFill>
                          <a:latin typeface="+mn-lt"/>
                          <a:ea typeface="Times New Roman"/>
                          <a:cs typeface="Times New Roman"/>
                        </a:rPr>
                        <a:t>Personal Characteristics</a:t>
                      </a:r>
                      <a:endParaRPr lang="en-US" sz="700" b="1" dirty="0">
                        <a:solidFill>
                          <a:schemeClr val="bg1"/>
                        </a:solidFill>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700" b="1" dirty="0">
                          <a:solidFill>
                            <a:schemeClr val="bg1"/>
                          </a:solidFill>
                          <a:latin typeface="+mn-lt"/>
                          <a:ea typeface="Times New Roman"/>
                          <a:cs typeface="Times New Roman"/>
                        </a:rPr>
                        <a:t>Cognitive Functioning</a:t>
                      </a:r>
                      <a:endParaRPr lang="en-US" sz="700" b="1" dirty="0">
                        <a:solidFill>
                          <a:schemeClr val="bg1"/>
                        </a:solidFill>
                        <a:latin typeface="+mn-lt"/>
                        <a:ea typeface="Calibri"/>
                        <a:cs typeface="Times New Roman"/>
                      </a:endParaRPr>
                    </a:p>
                  </a:txBody>
                  <a:tcPr marL="40483" marR="40483" marT="0" marB="0">
                    <a:lnL w="28575"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700" b="1" dirty="0">
                          <a:solidFill>
                            <a:schemeClr val="bg1"/>
                          </a:solidFill>
                          <a:latin typeface="+mn-lt"/>
                          <a:ea typeface="Times New Roman"/>
                          <a:cs typeface="Times New Roman"/>
                        </a:rPr>
                        <a:t>Physical Health and Development</a:t>
                      </a:r>
                      <a:endParaRPr lang="en-US" sz="700" b="1" dirty="0">
                        <a:solidFill>
                          <a:schemeClr val="bg1"/>
                        </a:solidFill>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700" b="1" dirty="0">
                          <a:solidFill>
                            <a:schemeClr val="bg1"/>
                          </a:solidFill>
                          <a:latin typeface="+mn-lt"/>
                          <a:ea typeface="Times New Roman"/>
                          <a:cs typeface="Times New Roman"/>
                        </a:rPr>
                        <a:t>Emotional/Behavioral Functioning</a:t>
                      </a:r>
                      <a:endParaRPr lang="en-US" sz="700" b="1" dirty="0">
                        <a:solidFill>
                          <a:schemeClr val="bg1"/>
                        </a:solidFill>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700" b="1" dirty="0">
                          <a:solidFill>
                            <a:schemeClr val="bg1"/>
                          </a:solidFill>
                          <a:latin typeface="+mn-lt"/>
                          <a:ea typeface="Times New Roman"/>
                          <a:cs typeface="Times New Roman"/>
                        </a:rPr>
                        <a:t>Social Functioning</a:t>
                      </a:r>
                      <a:endParaRPr lang="en-US" sz="700" b="1" dirty="0">
                        <a:solidFill>
                          <a:schemeClr val="bg1"/>
                        </a:solidFill>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886025">
                <a:tc>
                  <a:txBody>
                    <a:bodyPr/>
                    <a:lstStyle/>
                    <a:p>
                      <a:pPr marL="71755" marR="71755" algn="ctr">
                        <a:lnSpc>
                          <a:spcPct val="100000"/>
                        </a:lnSpc>
                        <a:spcBef>
                          <a:spcPts val="0"/>
                        </a:spcBef>
                        <a:spcAft>
                          <a:spcPts val="0"/>
                        </a:spcAft>
                      </a:pPr>
                      <a:r>
                        <a:rPr lang="en-US" sz="600" dirty="0" smtClean="0">
                          <a:latin typeface="+mn-lt"/>
                          <a:ea typeface="Times New Roman"/>
                          <a:cs typeface="Times New Roman"/>
                        </a:rPr>
                        <a:t>Infancy</a:t>
                      </a:r>
                      <a:br>
                        <a:rPr lang="en-US" sz="600" dirty="0" smtClean="0">
                          <a:latin typeface="+mn-lt"/>
                          <a:ea typeface="Times New Roman"/>
                          <a:cs typeface="Times New Roman"/>
                        </a:rPr>
                      </a:br>
                      <a:r>
                        <a:rPr lang="en-US" sz="600" dirty="0" smtClean="0">
                          <a:latin typeface="+mn-lt"/>
                          <a:ea typeface="Times New Roman"/>
                          <a:cs typeface="Times New Roman"/>
                        </a:rPr>
                        <a:t>(</a:t>
                      </a:r>
                      <a:r>
                        <a:rPr lang="en-US" sz="600" dirty="0">
                          <a:latin typeface="+mn-lt"/>
                          <a:ea typeface="Times New Roman"/>
                          <a:cs typeface="Times New Roman"/>
                        </a:rPr>
                        <a:t>0-2)</a:t>
                      </a:r>
                      <a:endParaRPr lang="en-US" sz="600" dirty="0">
                        <a:latin typeface="+mn-lt"/>
                        <a:ea typeface="Calibri"/>
                        <a:cs typeface="Times New Roman"/>
                      </a:endParaRPr>
                    </a:p>
                  </a:txBody>
                  <a:tcPr marL="40483" marR="40483" marT="0" marB="0" vert="vert270">
                    <a:lnL w="28575"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4E7F4"/>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Family income, </a:t>
                      </a:r>
                      <a:endParaRPr lang="en-US" sz="700" dirty="0">
                        <a:latin typeface="+mn-lt"/>
                        <a:ea typeface="Calibri"/>
                        <a:cs typeface="Times New Roman"/>
                      </a:endParaRPr>
                    </a:p>
                    <a:p>
                      <a:pPr marL="0" marR="0">
                        <a:lnSpc>
                          <a:spcPct val="100000"/>
                        </a:lnSpc>
                        <a:spcBef>
                          <a:spcPts val="0"/>
                        </a:spcBef>
                        <a:spcAft>
                          <a:spcPts val="0"/>
                        </a:spcAft>
                      </a:pPr>
                      <a:r>
                        <a:rPr lang="en-US" sz="700" dirty="0">
                          <a:latin typeface="+mn-lt"/>
                          <a:ea typeface="Times New Roman"/>
                          <a:cs typeface="Times New Roman"/>
                        </a:rPr>
                        <a:t>family social capital, </a:t>
                      </a:r>
                      <a:endParaRPr lang="en-US" sz="700" dirty="0">
                        <a:latin typeface="+mn-lt"/>
                        <a:ea typeface="Calibri"/>
                        <a:cs typeface="Times New Roman"/>
                      </a:endParaRPr>
                    </a:p>
                    <a:p>
                      <a:pPr marL="0" marR="0">
                        <a:lnSpc>
                          <a:spcPct val="100000"/>
                        </a:lnSpc>
                        <a:spcBef>
                          <a:spcPts val="0"/>
                        </a:spcBef>
                        <a:spcAft>
                          <a:spcPts val="0"/>
                        </a:spcAft>
                      </a:pPr>
                      <a:r>
                        <a:rPr lang="en-US" sz="700" dirty="0">
                          <a:latin typeface="+mn-lt"/>
                          <a:ea typeface="Times New Roman"/>
                          <a:cs typeface="Times New Roman"/>
                        </a:rPr>
                        <a:t>community factors (e.g., institutional resources, collective socialization, community organization, neighborhood SES)</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4E7F4"/>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Temperament, cognitive ability</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4E7F4"/>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Language development</a:t>
                      </a:r>
                      <a:endParaRPr lang="en-US" sz="700" dirty="0">
                        <a:latin typeface="+mn-lt"/>
                        <a:ea typeface="Calibri"/>
                        <a:cs typeface="Times New Roman"/>
                      </a:endParaRPr>
                    </a:p>
                  </a:txBody>
                  <a:tcPr marL="40483" marR="40483" marT="0" marB="0">
                    <a:lnL w="28575"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4E7F4"/>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Normative standards for growth and development, gross motor and fine motor skills, overall health, BMI</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4E7F4"/>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Self-control, emotional management and expression, internalizing and externalizing behaviors, trauma symptoms</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4E7F4"/>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Social competencies, attachment and caregiver relationships, adaptive behavior</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4E7F4"/>
                    </a:solidFill>
                  </a:tcPr>
                </a:tc>
              </a:tr>
              <a:tr h="886025">
                <a:tc>
                  <a:txBody>
                    <a:bodyPr/>
                    <a:lstStyle/>
                    <a:p>
                      <a:pPr marL="71755" marR="71755" algn="ctr">
                        <a:lnSpc>
                          <a:spcPct val="100000"/>
                        </a:lnSpc>
                        <a:spcBef>
                          <a:spcPts val="0"/>
                        </a:spcBef>
                        <a:spcAft>
                          <a:spcPts val="0"/>
                        </a:spcAft>
                      </a:pPr>
                      <a:r>
                        <a:rPr lang="en-US" sz="600" dirty="0">
                          <a:latin typeface="+mn-lt"/>
                          <a:ea typeface="Times New Roman"/>
                          <a:cs typeface="Times New Roman"/>
                        </a:rPr>
                        <a:t>Early Childhood </a:t>
                      </a:r>
                      <a:r>
                        <a:rPr lang="en-US" sz="600" dirty="0" smtClean="0">
                          <a:latin typeface="+mn-lt"/>
                          <a:ea typeface="Times New Roman"/>
                          <a:cs typeface="Times New Roman"/>
                        </a:rPr>
                        <a:t/>
                      </a:r>
                      <a:br>
                        <a:rPr lang="en-US" sz="600" dirty="0" smtClean="0">
                          <a:latin typeface="+mn-lt"/>
                          <a:ea typeface="Times New Roman"/>
                          <a:cs typeface="Times New Roman"/>
                        </a:rPr>
                      </a:br>
                      <a:r>
                        <a:rPr lang="en-US" sz="600" dirty="0" smtClean="0">
                          <a:latin typeface="+mn-lt"/>
                          <a:ea typeface="Times New Roman"/>
                          <a:cs typeface="Times New Roman"/>
                        </a:rPr>
                        <a:t>(</a:t>
                      </a:r>
                      <a:r>
                        <a:rPr lang="en-US" sz="600" dirty="0">
                          <a:latin typeface="+mn-lt"/>
                          <a:ea typeface="Times New Roman"/>
                          <a:cs typeface="Times New Roman"/>
                        </a:rPr>
                        <a:t>3-5)</a:t>
                      </a:r>
                      <a:endParaRPr lang="en-US" sz="600" dirty="0">
                        <a:latin typeface="+mn-lt"/>
                        <a:ea typeface="Calibri"/>
                        <a:cs typeface="Times New Roman"/>
                      </a:endParaRPr>
                    </a:p>
                  </a:txBody>
                  <a:tcPr marL="40483" marR="40483" marT="0" marB="0" vert="vert270">
                    <a:lnL w="28575"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Family income, </a:t>
                      </a:r>
                      <a:endParaRPr lang="en-US" sz="700" dirty="0">
                        <a:latin typeface="+mn-lt"/>
                        <a:ea typeface="Calibri"/>
                        <a:cs typeface="Times New Roman"/>
                      </a:endParaRPr>
                    </a:p>
                    <a:p>
                      <a:pPr marL="0" marR="0">
                        <a:lnSpc>
                          <a:spcPct val="100000"/>
                        </a:lnSpc>
                        <a:spcBef>
                          <a:spcPts val="0"/>
                        </a:spcBef>
                        <a:spcAft>
                          <a:spcPts val="0"/>
                        </a:spcAft>
                      </a:pPr>
                      <a:r>
                        <a:rPr lang="en-US" sz="700" dirty="0">
                          <a:latin typeface="+mn-lt"/>
                          <a:ea typeface="Times New Roman"/>
                          <a:cs typeface="Times New Roman"/>
                        </a:rPr>
                        <a:t>family social capital, </a:t>
                      </a:r>
                      <a:endParaRPr lang="en-US" sz="700" dirty="0">
                        <a:latin typeface="+mn-lt"/>
                        <a:ea typeface="Calibri"/>
                        <a:cs typeface="Times New Roman"/>
                      </a:endParaRPr>
                    </a:p>
                    <a:p>
                      <a:pPr marL="0" marR="0">
                        <a:lnSpc>
                          <a:spcPct val="100000"/>
                        </a:lnSpc>
                        <a:spcBef>
                          <a:spcPts val="0"/>
                        </a:spcBef>
                        <a:spcAft>
                          <a:spcPts val="0"/>
                        </a:spcAft>
                      </a:pPr>
                      <a:r>
                        <a:rPr lang="en-US" sz="700" dirty="0">
                          <a:latin typeface="+mn-lt"/>
                          <a:ea typeface="Times New Roman"/>
                          <a:cs typeface="Times New Roman"/>
                        </a:rPr>
                        <a:t>community factors (e.g., institutional resources, collective socialization, community organization, neighborhood SES)</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Temperament, cognitive ability</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Language development, pre-academic skills (e.g., numeracy), approaches to learning, problem-solving skills</a:t>
                      </a:r>
                      <a:endParaRPr lang="en-US" sz="700" dirty="0">
                        <a:latin typeface="+mn-lt"/>
                        <a:ea typeface="Calibri"/>
                        <a:cs typeface="Times New Roman"/>
                      </a:endParaRPr>
                    </a:p>
                  </a:txBody>
                  <a:tcPr marL="40483" marR="40483" marT="0" marB="0">
                    <a:lnL w="28575"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Normative standards for growth and development, gross motor and fine motor skills, overall health, BMI</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Self-control, self-esteem, emotional management and expression, internalizing and externalizing behaviors, trauma symptoms</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Social competencies, attachment and caregiver relationships, adaptive behavior</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013753">
                <a:tc>
                  <a:txBody>
                    <a:bodyPr/>
                    <a:lstStyle/>
                    <a:p>
                      <a:pPr marL="71755" marR="71755" algn="ctr">
                        <a:lnSpc>
                          <a:spcPct val="100000"/>
                        </a:lnSpc>
                        <a:spcBef>
                          <a:spcPts val="0"/>
                        </a:spcBef>
                        <a:spcAft>
                          <a:spcPts val="0"/>
                        </a:spcAft>
                      </a:pPr>
                      <a:r>
                        <a:rPr lang="en-US" sz="600" dirty="0">
                          <a:latin typeface="+mn-lt"/>
                          <a:ea typeface="Times New Roman"/>
                          <a:cs typeface="Times New Roman"/>
                        </a:rPr>
                        <a:t>Middle Childhood </a:t>
                      </a:r>
                      <a:r>
                        <a:rPr lang="en-US" sz="600" dirty="0" smtClean="0">
                          <a:latin typeface="+mn-lt"/>
                          <a:ea typeface="Times New Roman"/>
                          <a:cs typeface="Times New Roman"/>
                        </a:rPr>
                        <a:t/>
                      </a:r>
                      <a:br>
                        <a:rPr lang="en-US" sz="600" dirty="0" smtClean="0">
                          <a:latin typeface="+mn-lt"/>
                          <a:ea typeface="Times New Roman"/>
                          <a:cs typeface="Times New Roman"/>
                        </a:rPr>
                      </a:br>
                      <a:r>
                        <a:rPr lang="en-US" sz="600" dirty="0" smtClean="0">
                          <a:latin typeface="+mn-lt"/>
                          <a:ea typeface="Times New Roman"/>
                          <a:cs typeface="Times New Roman"/>
                        </a:rPr>
                        <a:t>(</a:t>
                      </a:r>
                      <a:r>
                        <a:rPr lang="en-US" sz="600" dirty="0">
                          <a:latin typeface="+mn-lt"/>
                          <a:ea typeface="Times New Roman"/>
                          <a:cs typeface="Times New Roman"/>
                        </a:rPr>
                        <a:t>6-12)</a:t>
                      </a:r>
                      <a:endParaRPr lang="en-US" sz="600" dirty="0">
                        <a:latin typeface="+mn-lt"/>
                        <a:ea typeface="Calibri"/>
                        <a:cs typeface="Times New Roman"/>
                      </a:endParaRPr>
                    </a:p>
                  </a:txBody>
                  <a:tcPr marL="40483" marR="40483" marT="0" marB="0" vert="vert270">
                    <a:lnL w="28575"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Family income, </a:t>
                      </a:r>
                      <a:endParaRPr lang="en-US" sz="700" dirty="0">
                        <a:latin typeface="+mn-lt"/>
                        <a:ea typeface="Calibri"/>
                        <a:cs typeface="Times New Roman"/>
                      </a:endParaRPr>
                    </a:p>
                    <a:p>
                      <a:pPr marL="0" marR="0">
                        <a:lnSpc>
                          <a:spcPct val="100000"/>
                        </a:lnSpc>
                        <a:spcBef>
                          <a:spcPts val="0"/>
                        </a:spcBef>
                        <a:spcAft>
                          <a:spcPts val="0"/>
                        </a:spcAft>
                      </a:pPr>
                      <a:r>
                        <a:rPr lang="en-US" sz="700" dirty="0">
                          <a:latin typeface="+mn-lt"/>
                          <a:ea typeface="Times New Roman"/>
                          <a:cs typeface="Times New Roman"/>
                        </a:rPr>
                        <a:t>family social capital, social support, </a:t>
                      </a:r>
                      <a:endParaRPr lang="en-US" sz="700" dirty="0">
                        <a:latin typeface="+mn-lt"/>
                        <a:ea typeface="Calibri"/>
                        <a:cs typeface="Times New Roman"/>
                      </a:endParaRPr>
                    </a:p>
                    <a:p>
                      <a:pPr marL="0" marR="0">
                        <a:lnSpc>
                          <a:spcPct val="100000"/>
                        </a:lnSpc>
                        <a:spcBef>
                          <a:spcPts val="0"/>
                        </a:spcBef>
                        <a:spcAft>
                          <a:spcPts val="0"/>
                        </a:spcAft>
                      </a:pPr>
                      <a:r>
                        <a:rPr lang="en-US" sz="700" dirty="0">
                          <a:latin typeface="+mn-lt"/>
                          <a:ea typeface="Times New Roman"/>
                          <a:cs typeface="Times New Roman"/>
                        </a:rPr>
                        <a:t>community factors (e.g., institutional resources, collective socialization, community organization, neighborhood SES)</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Identity development, self-concept, self-esteem, self-efficacy, cognitive ability</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Academic achievement, school engagement, school attachment, problem-solving skills, decision-making </a:t>
                      </a:r>
                      <a:endParaRPr lang="en-US" sz="700" dirty="0">
                        <a:latin typeface="+mn-lt"/>
                        <a:ea typeface="Calibri"/>
                        <a:cs typeface="Times New Roman"/>
                      </a:endParaRPr>
                    </a:p>
                  </a:txBody>
                  <a:tcPr marL="40483" marR="40483" marT="0" marB="0">
                    <a:lnL w="28575"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Normative standards for growth and development, overall health, BMI, risk-avoidance behavior related to health</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Emotional intelligence, self-efficacy, motivation, self-control, </a:t>
                      </a:r>
                      <a:r>
                        <a:rPr lang="en-US" sz="700" dirty="0" err="1">
                          <a:latin typeface="+mn-lt"/>
                          <a:ea typeface="Times New Roman"/>
                          <a:cs typeface="Times New Roman"/>
                        </a:rPr>
                        <a:t>prosocial</a:t>
                      </a:r>
                      <a:r>
                        <a:rPr lang="en-US" sz="700" dirty="0">
                          <a:latin typeface="+mn-lt"/>
                          <a:ea typeface="Times New Roman"/>
                          <a:cs typeface="Times New Roman"/>
                        </a:rPr>
                        <a:t> behavior, positive outlook, coping, internalizing and externalizing behaviors, trauma symptoms</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Social competencies, social connections and relationships, social skills, adaptive behavior</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r>
              <a:tr h="1013753">
                <a:tc>
                  <a:txBody>
                    <a:bodyPr/>
                    <a:lstStyle/>
                    <a:p>
                      <a:pPr marL="71755" marR="71755" algn="ctr">
                        <a:lnSpc>
                          <a:spcPct val="100000"/>
                        </a:lnSpc>
                        <a:spcBef>
                          <a:spcPts val="0"/>
                        </a:spcBef>
                        <a:spcAft>
                          <a:spcPts val="0"/>
                        </a:spcAft>
                      </a:pPr>
                      <a:r>
                        <a:rPr lang="en-US" sz="600" dirty="0">
                          <a:latin typeface="+mn-lt"/>
                          <a:ea typeface="Times New Roman"/>
                          <a:cs typeface="Times New Roman"/>
                        </a:rPr>
                        <a:t>Adolescence </a:t>
                      </a:r>
                      <a:r>
                        <a:rPr lang="en-US" sz="600" dirty="0" smtClean="0">
                          <a:latin typeface="+mn-lt"/>
                          <a:ea typeface="Times New Roman"/>
                          <a:cs typeface="Times New Roman"/>
                        </a:rPr>
                        <a:t/>
                      </a:r>
                      <a:br>
                        <a:rPr lang="en-US" sz="600" dirty="0" smtClean="0">
                          <a:latin typeface="+mn-lt"/>
                          <a:ea typeface="Times New Roman"/>
                          <a:cs typeface="Times New Roman"/>
                        </a:rPr>
                      </a:br>
                      <a:r>
                        <a:rPr lang="en-US" sz="600" dirty="0" smtClean="0">
                          <a:latin typeface="+mn-lt"/>
                          <a:ea typeface="Times New Roman"/>
                          <a:cs typeface="Times New Roman"/>
                        </a:rPr>
                        <a:t>(</a:t>
                      </a:r>
                      <a:r>
                        <a:rPr lang="en-US" sz="600" dirty="0">
                          <a:latin typeface="+mn-lt"/>
                          <a:ea typeface="Times New Roman"/>
                          <a:cs typeface="Times New Roman"/>
                        </a:rPr>
                        <a:t>13-18)</a:t>
                      </a:r>
                      <a:endParaRPr lang="en-US" sz="600" dirty="0">
                        <a:latin typeface="+mn-lt"/>
                        <a:ea typeface="Calibri"/>
                        <a:cs typeface="Times New Roman"/>
                      </a:endParaRPr>
                    </a:p>
                  </a:txBody>
                  <a:tcPr marL="40483" marR="40483" marT="0" marB="0" vert="vert270">
                    <a:lnL w="28575"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Family income, </a:t>
                      </a:r>
                      <a:endParaRPr lang="en-US" sz="700" dirty="0">
                        <a:latin typeface="+mn-lt"/>
                        <a:ea typeface="Calibri"/>
                        <a:cs typeface="Times New Roman"/>
                      </a:endParaRPr>
                    </a:p>
                    <a:p>
                      <a:pPr marL="0" marR="0">
                        <a:lnSpc>
                          <a:spcPct val="100000"/>
                        </a:lnSpc>
                        <a:spcBef>
                          <a:spcPts val="0"/>
                        </a:spcBef>
                        <a:spcAft>
                          <a:spcPts val="0"/>
                        </a:spcAft>
                      </a:pPr>
                      <a:r>
                        <a:rPr lang="en-US" sz="700" dirty="0">
                          <a:latin typeface="+mn-lt"/>
                          <a:ea typeface="Times New Roman"/>
                          <a:cs typeface="Times New Roman"/>
                        </a:rPr>
                        <a:t>family social capital, social support, </a:t>
                      </a:r>
                      <a:endParaRPr lang="en-US" sz="700" dirty="0">
                        <a:latin typeface="+mn-lt"/>
                        <a:ea typeface="Calibri"/>
                        <a:cs typeface="Times New Roman"/>
                      </a:endParaRPr>
                    </a:p>
                    <a:p>
                      <a:pPr marL="0" marR="0">
                        <a:lnSpc>
                          <a:spcPct val="100000"/>
                        </a:lnSpc>
                        <a:spcBef>
                          <a:spcPts val="0"/>
                        </a:spcBef>
                        <a:spcAft>
                          <a:spcPts val="0"/>
                        </a:spcAft>
                      </a:pPr>
                      <a:r>
                        <a:rPr lang="en-US" sz="700" dirty="0">
                          <a:latin typeface="+mn-lt"/>
                          <a:ea typeface="Times New Roman"/>
                          <a:cs typeface="Times New Roman"/>
                        </a:rPr>
                        <a:t>community factors (e.g., institutional resources, collective socialization, community organization, neighborhood SES)</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Identity development, self-concept, self-esteem, self-efficacy, cognitive ability</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Academic achievement, school engagement, school attachment, problem solving skills, decision-making</a:t>
                      </a:r>
                      <a:endParaRPr lang="en-US" sz="700" dirty="0">
                        <a:latin typeface="+mn-lt"/>
                        <a:ea typeface="Calibri"/>
                        <a:cs typeface="Times New Roman"/>
                      </a:endParaRPr>
                    </a:p>
                  </a:txBody>
                  <a:tcPr marL="40483" marR="40483" marT="0" marB="0">
                    <a:lnL w="28575"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Overall health, BMI, risk-avoidance behavior related to health</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a:lnSpc>
                          <a:spcPct val="100000"/>
                        </a:lnSpc>
                        <a:spcBef>
                          <a:spcPts val="0"/>
                        </a:spcBef>
                        <a:spcAft>
                          <a:spcPts val="0"/>
                        </a:spcAft>
                      </a:pPr>
                      <a:r>
                        <a:rPr lang="en-US" sz="700" dirty="0">
                          <a:latin typeface="+mn-lt"/>
                          <a:ea typeface="Times New Roman"/>
                          <a:cs typeface="Times New Roman"/>
                        </a:rPr>
                        <a:t>Emotional intelligence, self-efficacy, motivation, self-control, </a:t>
                      </a:r>
                      <a:r>
                        <a:rPr lang="en-US" sz="700" dirty="0" err="1">
                          <a:latin typeface="+mn-lt"/>
                          <a:ea typeface="Times New Roman"/>
                          <a:cs typeface="Times New Roman"/>
                        </a:rPr>
                        <a:t>prosocial</a:t>
                      </a:r>
                      <a:r>
                        <a:rPr lang="en-US" sz="700" dirty="0">
                          <a:latin typeface="+mn-lt"/>
                          <a:ea typeface="Times New Roman"/>
                          <a:cs typeface="Times New Roman"/>
                        </a:rPr>
                        <a:t> behavior, positive outlook, coping, internalizing and externalizing behaviors, trauma symptoms</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a:lnSpc>
                          <a:spcPct val="100000"/>
                        </a:lnSpc>
                        <a:spcBef>
                          <a:spcPts val="0"/>
                        </a:spcBef>
                        <a:spcAft>
                          <a:spcPts val="0"/>
                        </a:spcAft>
                        <a:tabLst>
                          <a:tab pos="666750" algn="l"/>
                        </a:tabLst>
                      </a:pPr>
                      <a:r>
                        <a:rPr lang="en-US" sz="700" dirty="0">
                          <a:latin typeface="+mn-lt"/>
                          <a:ea typeface="Times New Roman"/>
                          <a:cs typeface="Times New Roman"/>
                        </a:rPr>
                        <a:t>Social competence, social connections and relationships, social skills, adaptive behavior</a:t>
                      </a:r>
                      <a:endParaRPr lang="en-US" sz="700" dirty="0">
                        <a:latin typeface="+mn-lt"/>
                        <a:ea typeface="Calibri"/>
                        <a:cs typeface="Times New Roman"/>
                      </a:endParaRPr>
                    </a:p>
                  </a:txBody>
                  <a:tcPr marL="40483" marR="40483" marT="0" marB="0">
                    <a:lnL w="12700" cap="flat" cmpd="sng" algn="ctr">
                      <a:solidFill>
                        <a:schemeClr val="bg1">
                          <a:lumMod val="6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r>
              <a:tr h="119655">
                <a:tc gridSpan="5">
                  <a:txBody>
                    <a:bodyPr/>
                    <a:lstStyle/>
                    <a:p>
                      <a:pPr marL="0" marR="0">
                        <a:lnSpc>
                          <a:spcPct val="100000"/>
                        </a:lnSpc>
                        <a:spcBef>
                          <a:spcPts val="0"/>
                        </a:spcBef>
                        <a:spcAft>
                          <a:spcPts val="0"/>
                        </a:spcAft>
                      </a:pPr>
                      <a:endParaRPr lang="en-US" sz="600" dirty="0">
                        <a:latin typeface="+mn-lt"/>
                        <a:ea typeface="Times New Roman"/>
                        <a:cs typeface="Times New Roman"/>
                      </a:endParaRPr>
                    </a:p>
                  </a:txBody>
                  <a:tcPr marL="40483" marR="40483" marT="0" marB="0" vert="vert270">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00000"/>
                        </a:lnSpc>
                        <a:spcBef>
                          <a:spcPts val="0"/>
                        </a:spcBef>
                        <a:spcAft>
                          <a:spcPts val="0"/>
                        </a:spcAft>
                        <a:tabLst>
                          <a:tab pos="666750" algn="l"/>
                        </a:tabLst>
                      </a:pPr>
                      <a:r>
                        <a:rPr lang="en-US" sz="700" b="1" i="1" dirty="0">
                          <a:solidFill>
                            <a:schemeClr val="bg1"/>
                          </a:solidFill>
                          <a:latin typeface="+mn-lt"/>
                          <a:ea typeface="Times New Roman"/>
                          <a:cs typeface="Times New Roman"/>
                        </a:rPr>
                        <a:t>Social and Emotional Well-Being Domains</a:t>
                      </a:r>
                      <a:endParaRPr lang="en-US" sz="700" dirty="0">
                        <a:solidFill>
                          <a:schemeClr val="bg1"/>
                        </a:solidFill>
                        <a:latin typeface="+mn-lt"/>
                        <a:ea typeface="Calibri"/>
                        <a:cs typeface="Times New Roman"/>
                      </a:endParaRPr>
                    </a:p>
                  </a:txBody>
                  <a:tcPr marL="40483" marR="40483" marT="0" marB="0" anchor="ctr">
                    <a:lnL w="12700" cap="flat" cmpd="sng" algn="ctr">
                      <a:solidFill>
                        <a:schemeClr val="bg1">
                          <a:lumMod val="65000"/>
                        </a:schemeClr>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1655338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148943" y="914401"/>
            <a:ext cx="8766457" cy="3688469"/>
          </a:xfrm>
          <a:prstGeom prst="roundRect">
            <a:avLst>
              <a:gd name="adj" fmla="val 10159"/>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Rounded Rectangle 4"/>
          <p:cNvSpPr/>
          <p:nvPr/>
        </p:nvSpPr>
        <p:spPr>
          <a:xfrm>
            <a:off x="329348" y="3718094"/>
            <a:ext cx="1905000" cy="63067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sz="2000" b="1" dirty="0" smtClean="0"/>
              <a:t>Functional Assessment</a:t>
            </a:r>
            <a:endParaRPr lang="en-US" sz="2000" b="1" dirty="0"/>
          </a:p>
        </p:txBody>
      </p:sp>
      <p:sp>
        <p:nvSpPr>
          <p:cNvPr id="6" name="Rounded Rectangle 5"/>
          <p:cNvSpPr/>
          <p:nvPr/>
        </p:nvSpPr>
        <p:spPr>
          <a:xfrm>
            <a:off x="329348" y="1538864"/>
            <a:ext cx="1905000" cy="54940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sz="2000" b="1" dirty="0" smtClean="0"/>
              <a:t>Validated Screening</a:t>
            </a:r>
            <a:endParaRPr lang="en-US" sz="2000" b="1" dirty="0"/>
          </a:p>
        </p:txBody>
      </p:sp>
      <p:sp>
        <p:nvSpPr>
          <p:cNvPr id="7" name="Rounded Rectangle 6"/>
          <p:cNvSpPr/>
          <p:nvPr/>
        </p:nvSpPr>
        <p:spPr>
          <a:xfrm>
            <a:off x="329348" y="2629247"/>
            <a:ext cx="1904999" cy="60687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sz="2000" b="1" dirty="0" smtClean="0"/>
              <a:t>Clinical Assessment</a:t>
            </a:r>
            <a:endParaRPr lang="en-US" sz="2000" b="1" dirty="0"/>
          </a:p>
        </p:txBody>
      </p:sp>
      <p:sp>
        <p:nvSpPr>
          <p:cNvPr id="8" name="Rounded Rectangle 7"/>
          <p:cNvSpPr/>
          <p:nvPr/>
        </p:nvSpPr>
        <p:spPr>
          <a:xfrm>
            <a:off x="4778855" y="2259719"/>
            <a:ext cx="1981200" cy="10287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anchor="ctr" anchorCtr="0"/>
          <a:lstStyle/>
          <a:p>
            <a:pPr algn="ctr"/>
            <a:r>
              <a:rPr lang="en-US" sz="2000" b="1" dirty="0" smtClean="0"/>
              <a:t>Evidence-based Intervention(s)</a:t>
            </a:r>
            <a:endParaRPr lang="en-US" sz="2000" b="1" dirty="0"/>
          </a:p>
        </p:txBody>
      </p:sp>
      <p:sp>
        <p:nvSpPr>
          <p:cNvPr id="9" name="Rounded Rectangle 8"/>
          <p:cNvSpPr/>
          <p:nvPr/>
        </p:nvSpPr>
        <p:spPr>
          <a:xfrm>
            <a:off x="2645258" y="1916819"/>
            <a:ext cx="1828799" cy="165735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anchor="ctr" anchorCtr="0"/>
          <a:lstStyle/>
          <a:p>
            <a:pPr algn="ctr"/>
            <a:r>
              <a:rPr lang="en-US" sz="2000" b="1" dirty="0" smtClean="0"/>
              <a:t>Case Planning for Safety, Permanency, and Well-being </a:t>
            </a:r>
            <a:endParaRPr lang="en-US" sz="2000" b="1" dirty="0"/>
          </a:p>
        </p:txBody>
      </p:sp>
      <p:cxnSp>
        <p:nvCxnSpPr>
          <p:cNvPr id="13" name="Straight Connector 12"/>
          <p:cNvCxnSpPr/>
          <p:nvPr/>
        </p:nvCxnSpPr>
        <p:spPr>
          <a:xfrm flipV="1">
            <a:off x="2188055" y="4031369"/>
            <a:ext cx="6629400" cy="5580"/>
          </a:xfrm>
          <a:prstGeom prst="line">
            <a:avLst/>
          </a:prstGeom>
          <a:ln w="50800">
            <a:solidFill>
              <a:schemeClr val="accent1"/>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1281848" y="3236125"/>
            <a:ext cx="1" cy="481968"/>
          </a:xfrm>
          <a:prstGeom prst="line">
            <a:avLst/>
          </a:prstGeom>
          <a:ln w="34925">
            <a:solidFill>
              <a:schemeClr val="accent1"/>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281848" y="2088270"/>
            <a:ext cx="1" cy="540977"/>
          </a:xfrm>
          <a:prstGeom prst="line">
            <a:avLst/>
          </a:prstGeom>
          <a:ln w="34925">
            <a:solidFill>
              <a:schemeClr val="accent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22" name="Right Brace 21"/>
          <p:cNvSpPr/>
          <p:nvPr/>
        </p:nvSpPr>
        <p:spPr>
          <a:xfrm>
            <a:off x="2273974" y="1745369"/>
            <a:ext cx="301173" cy="2207495"/>
          </a:xfrm>
          <a:prstGeom prst="rightBrace">
            <a:avLst>
              <a:gd name="adj1" fmla="val 54804"/>
              <a:gd name="adj2" fmla="val 50000"/>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3" name="Right Brace 22"/>
          <p:cNvSpPr/>
          <p:nvPr/>
        </p:nvSpPr>
        <p:spPr>
          <a:xfrm>
            <a:off x="4550255" y="2431169"/>
            <a:ext cx="152400" cy="685800"/>
          </a:xfrm>
          <a:prstGeom prst="rightBrace">
            <a:avLst>
              <a:gd name="adj1" fmla="val 48129"/>
              <a:gd name="adj2" fmla="val 50000"/>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9" name="TextBox 28"/>
          <p:cNvSpPr txBox="1"/>
          <p:nvPr/>
        </p:nvSpPr>
        <p:spPr>
          <a:xfrm>
            <a:off x="3520742" y="4031369"/>
            <a:ext cx="3638720" cy="677108"/>
          </a:xfrm>
          <a:prstGeom prst="rect">
            <a:avLst/>
          </a:prstGeom>
          <a:noFill/>
          <a:effectLst/>
        </p:spPr>
        <p:txBody>
          <a:bodyPr wrap="square" rtlCol="0">
            <a:spAutoFit/>
          </a:bodyPr>
          <a:lstStyle/>
          <a:p>
            <a:pPr algn="ctr"/>
            <a:r>
              <a:rPr lang="en-US" sz="2000" b="1" dirty="0" smtClean="0">
                <a:solidFill>
                  <a:schemeClr val="accent3"/>
                </a:solidFill>
              </a:rPr>
              <a:t>Progress Monitoring</a:t>
            </a:r>
          </a:p>
          <a:p>
            <a:pPr algn="ctr"/>
            <a:r>
              <a:rPr lang="en-US" b="1" i="1" dirty="0">
                <a:solidFill>
                  <a:schemeClr val="accent3"/>
                </a:solidFill>
              </a:rPr>
              <a:t>s</a:t>
            </a:r>
            <a:r>
              <a:rPr lang="en-US" b="1" i="1" dirty="0" smtClean="0">
                <a:solidFill>
                  <a:schemeClr val="accent3"/>
                </a:solidFill>
              </a:rPr>
              <a:t>ocial-emotional functioning</a:t>
            </a:r>
            <a:endParaRPr lang="en-US" b="1" i="1" dirty="0">
              <a:solidFill>
                <a:schemeClr val="accent3"/>
              </a:solidFill>
            </a:endParaRPr>
          </a:p>
        </p:txBody>
      </p:sp>
      <p:sp>
        <p:nvSpPr>
          <p:cNvPr id="2" name="Title 1"/>
          <p:cNvSpPr>
            <a:spLocks noGrp="1"/>
          </p:cNvSpPr>
          <p:nvPr>
            <p:ph type="title"/>
          </p:nvPr>
        </p:nvSpPr>
        <p:spPr>
          <a:xfrm>
            <a:off x="304800" y="171450"/>
            <a:ext cx="7467600" cy="606029"/>
          </a:xfrm>
          <a:effectLst/>
        </p:spPr>
        <p:txBody>
          <a:bodyPr>
            <a:noAutofit/>
          </a:bodyPr>
          <a:lstStyle/>
          <a:p>
            <a:r>
              <a:rPr lang="en-US" dirty="0" smtClean="0"/>
              <a:t>ACHIEVING BETTER OUTCOMES</a:t>
            </a:r>
            <a:endParaRPr lang="en-US" dirty="0"/>
          </a:p>
        </p:txBody>
      </p:sp>
      <p:sp>
        <p:nvSpPr>
          <p:cNvPr id="19" name="TextBox 18"/>
          <p:cNvSpPr txBox="1"/>
          <p:nvPr/>
        </p:nvSpPr>
        <p:spPr>
          <a:xfrm>
            <a:off x="1121255" y="1002420"/>
            <a:ext cx="6934200" cy="307777"/>
          </a:xfrm>
          <a:prstGeom prst="rect">
            <a:avLst/>
          </a:prstGeom>
          <a:noFill/>
          <a:effectLst/>
        </p:spPr>
        <p:txBody>
          <a:bodyPr wrap="square" rtlCol="0">
            <a:spAutoFit/>
          </a:bodyPr>
          <a:lstStyle/>
          <a:p>
            <a:pPr algn="ctr"/>
            <a:r>
              <a:rPr lang="en-US" sz="1400" b="1" i="1" dirty="0">
                <a:solidFill>
                  <a:schemeClr val="accent3"/>
                </a:solidFill>
              </a:rPr>
              <a:t>c</a:t>
            </a:r>
            <a:r>
              <a:rPr lang="en-US" sz="1400" b="1" i="1" dirty="0" smtClean="0">
                <a:solidFill>
                  <a:schemeClr val="accent3"/>
                </a:solidFill>
              </a:rPr>
              <a:t>ontext: therapeutic, responsive &amp; supportive settings &amp; relationships</a:t>
            </a:r>
            <a:endParaRPr lang="en-US" sz="1400" b="1" i="1" dirty="0">
              <a:solidFill>
                <a:schemeClr val="accent3"/>
              </a:solidFill>
            </a:endParaRPr>
          </a:p>
        </p:txBody>
      </p:sp>
      <p:sp>
        <p:nvSpPr>
          <p:cNvPr id="20" name="Right Brace 19"/>
          <p:cNvSpPr/>
          <p:nvPr/>
        </p:nvSpPr>
        <p:spPr>
          <a:xfrm>
            <a:off x="6836255" y="2431169"/>
            <a:ext cx="152400" cy="685800"/>
          </a:xfrm>
          <a:prstGeom prst="rightBrace">
            <a:avLst>
              <a:gd name="adj1" fmla="val 48129"/>
              <a:gd name="adj2" fmla="val 50000"/>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1" name="Rounded Rectangle 20"/>
          <p:cNvSpPr/>
          <p:nvPr/>
        </p:nvSpPr>
        <p:spPr>
          <a:xfrm>
            <a:off x="7064855" y="2088268"/>
            <a:ext cx="1676400" cy="1428750"/>
          </a:xfrm>
          <a:prstGeom prst="roundRect">
            <a:avLst/>
          </a:prstGeom>
          <a:solidFill>
            <a:schemeClr val="accent5"/>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anchor="ctr" anchorCtr="0"/>
          <a:lstStyle/>
          <a:p>
            <a:pPr algn="ctr"/>
            <a:r>
              <a:rPr lang="en-US" b="1" dirty="0" smtClean="0"/>
              <a:t>Outcomes: Safety, Permanency, Well-Being</a:t>
            </a:r>
            <a:endParaRPr lang="en-US" b="1" dirty="0"/>
          </a:p>
        </p:txBody>
      </p:sp>
    </p:spTree>
    <p:extLst>
      <p:ext uri="{BB962C8B-B14F-4D97-AF65-F5344CB8AC3E}">
        <p14:creationId xmlns:p14="http://schemas.microsoft.com/office/powerpoint/2010/main" val="3887485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ACYF">
  <a:themeElements>
    <a:clrScheme name="ACF">
      <a:dk1>
        <a:sysClr val="windowText" lastClr="000000"/>
      </a:dk1>
      <a:lt1>
        <a:sysClr val="window" lastClr="FFFFFF"/>
      </a:lt1>
      <a:dk2>
        <a:srgbClr val="264A64"/>
      </a:dk2>
      <a:lt2>
        <a:srgbClr val="FEF5E4"/>
      </a:lt2>
      <a:accent1>
        <a:srgbClr val="336A90"/>
      </a:accent1>
      <a:accent2>
        <a:srgbClr val="BCD9ED"/>
      </a:accent2>
      <a:accent3>
        <a:srgbClr val="2D261A"/>
      </a:accent3>
      <a:accent4>
        <a:srgbClr val="CFC3AE"/>
      </a:accent4>
      <a:accent5>
        <a:srgbClr val="7DABA3"/>
      </a:accent5>
      <a:accent6>
        <a:srgbClr val="CC9966"/>
      </a:accent6>
      <a:hlink>
        <a:srgbClr val="CC9966"/>
      </a:hlink>
      <a:folHlink>
        <a:srgbClr val="F3D7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CYF">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CYF">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CYF">
  <a:themeElements>
    <a:clrScheme name="ACF">
      <a:dk1>
        <a:sysClr val="windowText" lastClr="000000"/>
      </a:dk1>
      <a:lt1>
        <a:sysClr val="window" lastClr="FFFFFF"/>
      </a:lt1>
      <a:dk2>
        <a:srgbClr val="264A64"/>
      </a:dk2>
      <a:lt2>
        <a:srgbClr val="FEF5E4"/>
      </a:lt2>
      <a:accent1>
        <a:srgbClr val="336A90"/>
      </a:accent1>
      <a:accent2>
        <a:srgbClr val="BCD9ED"/>
      </a:accent2>
      <a:accent3>
        <a:srgbClr val="2D261A"/>
      </a:accent3>
      <a:accent4>
        <a:srgbClr val="CFC3AE"/>
      </a:accent4>
      <a:accent5>
        <a:srgbClr val="7DABA3"/>
      </a:accent5>
      <a:accent6>
        <a:srgbClr val="CC9966"/>
      </a:accent6>
      <a:hlink>
        <a:srgbClr val="CC9966"/>
      </a:hlink>
      <a:folHlink>
        <a:srgbClr val="F3D7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Theme">
  <a:themeElements>
    <a:clrScheme name="ACF">
      <a:dk1>
        <a:sysClr val="windowText" lastClr="000000"/>
      </a:dk1>
      <a:lt1>
        <a:sysClr val="window" lastClr="FFFFFF"/>
      </a:lt1>
      <a:dk2>
        <a:srgbClr val="264A64"/>
      </a:dk2>
      <a:lt2>
        <a:srgbClr val="FEF5E4"/>
      </a:lt2>
      <a:accent1>
        <a:srgbClr val="336A90"/>
      </a:accent1>
      <a:accent2>
        <a:srgbClr val="BCD9ED"/>
      </a:accent2>
      <a:accent3>
        <a:srgbClr val="2D261A"/>
      </a:accent3>
      <a:accent4>
        <a:srgbClr val="CFC3AE"/>
      </a:accent4>
      <a:accent5>
        <a:srgbClr val="7DABA3"/>
      </a:accent5>
      <a:accent6>
        <a:srgbClr val="CC9966"/>
      </a:accent6>
      <a:hlink>
        <a:srgbClr val="CC9966"/>
      </a:hlink>
      <a:folHlink>
        <a:srgbClr val="F3D7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Theme">
  <a:themeElements>
    <a:clrScheme name="ACF">
      <a:dk1>
        <a:sysClr val="windowText" lastClr="000000"/>
      </a:dk1>
      <a:lt1>
        <a:sysClr val="window" lastClr="FFFFFF"/>
      </a:lt1>
      <a:dk2>
        <a:srgbClr val="264A64"/>
      </a:dk2>
      <a:lt2>
        <a:srgbClr val="FEF5E4"/>
      </a:lt2>
      <a:accent1>
        <a:srgbClr val="336A90"/>
      </a:accent1>
      <a:accent2>
        <a:srgbClr val="BCD9ED"/>
      </a:accent2>
      <a:accent3>
        <a:srgbClr val="2D261A"/>
      </a:accent3>
      <a:accent4>
        <a:srgbClr val="CFC3AE"/>
      </a:accent4>
      <a:accent5>
        <a:srgbClr val="7DABA3"/>
      </a:accent5>
      <a:accent6>
        <a:srgbClr val="CC9966"/>
      </a:accent6>
      <a:hlink>
        <a:srgbClr val="CC9966"/>
      </a:hlink>
      <a:folHlink>
        <a:srgbClr val="F3D7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Theme">
  <a:themeElements>
    <a:clrScheme name="ACF">
      <a:dk1>
        <a:sysClr val="windowText" lastClr="000000"/>
      </a:dk1>
      <a:lt1>
        <a:sysClr val="window" lastClr="FFFFFF"/>
      </a:lt1>
      <a:dk2>
        <a:srgbClr val="264A64"/>
      </a:dk2>
      <a:lt2>
        <a:srgbClr val="FEF5E4"/>
      </a:lt2>
      <a:accent1>
        <a:srgbClr val="336A90"/>
      </a:accent1>
      <a:accent2>
        <a:srgbClr val="BCD9ED"/>
      </a:accent2>
      <a:accent3>
        <a:srgbClr val="2D261A"/>
      </a:accent3>
      <a:accent4>
        <a:srgbClr val="CFC3AE"/>
      </a:accent4>
      <a:accent5>
        <a:srgbClr val="7DABA3"/>
      </a:accent5>
      <a:accent6>
        <a:srgbClr val="CC9966"/>
      </a:accent6>
      <a:hlink>
        <a:srgbClr val="CC9966"/>
      </a:hlink>
      <a:folHlink>
        <a:srgbClr val="F3D7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3438</TotalTime>
  <Words>1145</Words>
  <Application>Microsoft Office PowerPoint</Application>
  <PresentationFormat>On-screen Show (16:9)</PresentationFormat>
  <Paragraphs>137</Paragraphs>
  <Slides>12</Slides>
  <Notes>3</Notes>
  <HiddenSlides>0</HiddenSlides>
  <MMClips>0</MMClips>
  <ScaleCrop>false</ScaleCrop>
  <HeadingPairs>
    <vt:vector size="4" baseType="variant">
      <vt:variant>
        <vt:lpstr>Theme</vt:lpstr>
      </vt:variant>
      <vt:variant>
        <vt:i4>6</vt:i4>
      </vt:variant>
      <vt:variant>
        <vt:lpstr>Slide Titles</vt:lpstr>
      </vt:variant>
      <vt:variant>
        <vt:i4>12</vt:i4>
      </vt:variant>
    </vt:vector>
  </HeadingPairs>
  <TitlesOfParts>
    <vt:vector size="18" baseType="lpstr">
      <vt:lpstr>ACYF</vt:lpstr>
      <vt:lpstr>1_ACYF</vt:lpstr>
      <vt:lpstr>2_ACYF</vt:lpstr>
      <vt:lpstr>Default Theme</vt:lpstr>
      <vt:lpstr>1_Default Theme</vt:lpstr>
      <vt:lpstr>2_Default Theme</vt:lpstr>
      <vt:lpstr>A Shared Developmental Approach: Meeting Well-being Needs and Addressing Trauma </vt:lpstr>
      <vt:lpstr>USING THE NEUROSCIENCE TO INFORM A DEVELOPMENTAL APPROACH</vt:lpstr>
      <vt:lpstr>A HISTORY OF MALTREATMENT IS THE NORM AMONG CHILDREN AND YOUTH IN MANY SYSTEMS</vt:lpstr>
      <vt:lpstr>BRAIN DEVELOPMENT PATTERNS</vt:lpstr>
      <vt:lpstr>PowerPoint Presentation</vt:lpstr>
      <vt:lpstr>Policy: Social and Emotional Well-Being</vt:lpstr>
      <vt:lpstr>A DEVELOPMENTAL FRAMEWORK  FOR WELL-BEING</vt:lpstr>
      <vt:lpstr>A DEVELOPMENTAL FRAMEWORK FOR WELL-BEING</vt:lpstr>
      <vt:lpstr>ACHIEVING BETTER OUTCOMES</vt:lpstr>
      <vt:lpstr>PowerPoint Presentation</vt:lpstr>
      <vt:lpstr>PowerPoint Presentation</vt:lpstr>
      <vt:lpstr>SHARED DEVELOPMENTAL APPROACH:  CHILD WELFARE AND JUVENILE JUSTICE</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Social and Emotional Well-Being</dc:title>
  <dc:creator>canderso</dc:creator>
  <cp:lastModifiedBy>test</cp:lastModifiedBy>
  <cp:revision>11</cp:revision>
  <cp:lastPrinted>2013-07-26T12:37:04Z</cp:lastPrinted>
  <dcterms:created xsi:type="dcterms:W3CDTF">2013-07-26T10:48:28Z</dcterms:created>
  <dcterms:modified xsi:type="dcterms:W3CDTF">2013-07-26T13:04:58Z</dcterms:modified>
</cp:coreProperties>
</file>